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60" r:id="rId3"/>
    <p:sldId id="259" r:id="rId4"/>
    <p:sldId id="258" r:id="rId5"/>
    <p:sldId id="257" r:id="rId6"/>
    <p:sldId id="283" r:id="rId7"/>
    <p:sldId id="287" r:id="rId8"/>
    <p:sldId id="265" r:id="rId9"/>
    <p:sldId id="271" r:id="rId10"/>
    <p:sldId id="272" r:id="rId11"/>
    <p:sldId id="286" r:id="rId12"/>
    <p:sldId id="266" r:id="rId13"/>
    <p:sldId id="267" r:id="rId14"/>
    <p:sldId id="273" r:id="rId15"/>
    <p:sldId id="274" r:id="rId16"/>
    <p:sldId id="288" r:id="rId17"/>
    <p:sldId id="289" r:id="rId18"/>
    <p:sldId id="291" r:id="rId19"/>
    <p:sldId id="290" r:id="rId20"/>
    <p:sldId id="292" r:id="rId21"/>
    <p:sldId id="293" r:id="rId22"/>
    <p:sldId id="294" r:id="rId23"/>
    <p:sldId id="295" r:id="rId24"/>
    <p:sldId id="296" r:id="rId25"/>
    <p:sldId id="297" r:id="rId26"/>
    <p:sldId id="298" r:id="rId27"/>
    <p:sldId id="299" r:id="rId28"/>
    <p:sldId id="300" r:id="rId29"/>
    <p:sldId id="301" r:id="rId30"/>
    <p:sldId id="305" r:id="rId31"/>
    <p:sldId id="302" r:id="rId32"/>
    <p:sldId id="303" r:id="rId33"/>
    <p:sldId id="304" r:id="rId34"/>
    <p:sldId id="275" r:id="rId35"/>
    <p:sldId id="276" r:id="rId36"/>
    <p:sldId id="27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ory" initials="G" lastIdx="7" clrIdx="0">
    <p:extLst>
      <p:ext uri="{19B8F6BF-5375-455C-9EA6-DF929625EA0E}">
        <p15:presenceInfo xmlns:p15="http://schemas.microsoft.com/office/powerpoint/2012/main" userId="Grego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9-10T20:41:03.176" idx="7">
    <p:pos x="10" y="10"/>
    <p:text>We feel good when neurons in the reward pathway release a neurotransmitter, called dopamine, into the nucleus accumbens
(see Figure 1: the nucleus accumbens)</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09-10T20:21:49.897" idx="1">
    <p:pos x="10" y="10"/>
    <p:text>Neurons in the reward pathway communicate with each other by sending electrical signals down their axons. The signal is passed to the next neuron across a small gap called the synapse.
When Dopamine is release into the synapse and crosses to the next neuron and binds to receptors, we feel a burst of pleasure. 
Excess dopamine is returned to the sending cell through a reuptake gateway. 
Other nerve cells release GABA, an inhibitory neurotransmitter that works to prevent the receptor nerve from being over stimulated. (See figure 3: an example of a healthy reward system)</p:text>
    <p:extLst>
      <p:ext uri="{C676402C-5697-4E1C-873F-D02D1690AC5C}">
        <p15:threadingInfo xmlns:p15="http://schemas.microsoft.com/office/powerpoint/2012/main" timeZoneBias="240"/>
      </p:ext>
    </p:extLst>
  </p:cm>
  <p:cm authorId="1" dt="2015-09-10T20:23:24.466" idx="2">
    <p:pos x="106" y="106"/>
    <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5-09-10T20:25:27.874" idx="3">
    <p:pos x="10" y="10"/>
    <p:text>Behavioral addiction sets in when endorphins increase the amount of dopamine in the synapse, heightening the feeling of pleasure, while at the same time endorphins block the reuptake of the dopamine, while at the same time endorphins block the release of the inhibitory neurotransmitter. 
Under such conditions the individual never feels a sense of satisfaction and the individual has to act out the behavioral addiction to a greater degree to feel the same degree of satisfaction. 
(See figure 4: an example of a faulty reward system)</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5-09-10T20:32:59.088" idx="4">
    <p:pos x="10" y="10"/>
    <p:text>Behavioral addiction sets in when endorphins increase the amount of dopamine in the synapse, heightening the feeling of pleasure, while at the same time endorphins block the reuptake of the dopamine, while at the same time endorphins block the release of the inhibitory neurotransmitter. 
Under such conditions the individual never feels a sense of satisfaction and the individual has to act out the behavioral addiction to a greater degree to feel the same degree of satisfaction. 
(See figure 4: an example of a faulty reward system)</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5-09-10T20:35:17.639" idx="5">
    <p:pos x="10" y="10"/>
    <p:text>The Outer Limits Original Series S1E11 - It Crawled Out of the Woodwork
Scene 13:34
Scientist Stephanie Linden (Joan Camden) lures Scientist Stuart Peters (Michael Forest) to his death only to surgically implant an artificial pace maker into his heart and later revive him as an obedient slave to head scientist Dr. Block (Kent Smith).</p:text>
    <p:extLst>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5-09-10T20:35:49.245" idx="6">
    <p:pos x="10" y="10"/>
    <p:text>The Outer Limits Original Series S1E30 – Production and Decay of Strange Particles
Scene 05:00
Scientist Konig (Leonard Nimoy) attempts to control a chain reaction of sub atomic particles in a laboratory as a malevolent entity occupies to body of a fellow scientist. As more scientists enter the laboratory, the malevolent entity acts to infect and transform scientist after scientist into nuclear zombies.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0F9FD-1C3E-49DA-859D-CF6D942E4375}" type="datetimeFigureOut">
              <a:rPr lang="en-US" smtClean="0"/>
              <a:t>10/27/2015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D3386-712D-4BCE-ACC5-D1E726F46C76}" type="slidenum">
              <a:rPr lang="en-US" smtClean="0"/>
              <a:t>‹#›</a:t>
            </a:fld>
            <a:endParaRPr lang="en-US"/>
          </a:p>
        </p:txBody>
      </p:sp>
    </p:spTree>
    <p:extLst>
      <p:ext uri="{BB962C8B-B14F-4D97-AF65-F5344CB8AC3E}">
        <p14:creationId xmlns:p14="http://schemas.microsoft.com/office/powerpoint/2010/main" val="28374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25809F-A194-40A5-BD9F-957F6A3A8501}"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457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8A0F5-7FC5-4897-AC98-CA6720554920}"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72348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F3D6D-EEFD-409C-BF88-D00281316D87}"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3979891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05365-777D-45F1-A773-9AAC93DF97BA}"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3368713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219695-87D3-4FF0-853C-FDD144AE290E}" type="datetime1">
              <a:rPr lang="en-US" smtClean="0"/>
              <a:t>10/27/2015</a:t>
            </a:fld>
            <a:endParaRPr lang="en-US"/>
          </a:p>
        </p:txBody>
      </p:sp>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116597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822C73-6145-49EB-B0DF-8C8498219ECB}" type="datetime1">
              <a:rPr lang="en-US" smtClean="0"/>
              <a:t>10/27/2015</a:t>
            </a:fld>
            <a:endParaRPr lang="en-US"/>
          </a:p>
        </p:txBody>
      </p:sp>
      <p:sp>
        <p:nvSpPr>
          <p:cNvPr id="6" name="Footer Placeholder 5"/>
          <p:cNvSpPr>
            <a:spLocks noGrp="1"/>
          </p:cNvSpPr>
          <p:nvPr>
            <p:ph type="ftr" sz="quarter" idx="11"/>
          </p:nvPr>
        </p:nvSpPr>
        <p:spPr/>
        <p:txBody>
          <a:bodyPr/>
          <a:lstStyle/>
          <a:p>
            <a:r>
              <a:rPr lang="en-US" smtClean="0"/>
              <a:t>transgression film studios</a:t>
            </a:r>
            <a:endParaRPr lang="en-US"/>
          </a:p>
        </p:txBody>
      </p:sp>
      <p:sp>
        <p:nvSpPr>
          <p:cNvPr id="7" name="Slide Number Placeholder 6"/>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98604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DF432-AFB1-4C99-A885-A383F6F98925}" type="datetime1">
              <a:rPr lang="en-US" smtClean="0"/>
              <a:t>10/27/2015</a:t>
            </a:fld>
            <a:endParaRPr lang="en-US"/>
          </a:p>
        </p:txBody>
      </p:sp>
      <p:sp>
        <p:nvSpPr>
          <p:cNvPr id="8" name="Footer Placeholder 7"/>
          <p:cNvSpPr>
            <a:spLocks noGrp="1"/>
          </p:cNvSpPr>
          <p:nvPr>
            <p:ph type="ftr" sz="quarter" idx="11"/>
          </p:nvPr>
        </p:nvSpPr>
        <p:spPr/>
        <p:txBody>
          <a:bodyPr/>
          <a:lstStyle/>
          <a:p>
            <a:r>
              <a:rPr lang="en-US" smtClean="0"/>
              <a:t>transgression film studios</a:t>
            </a:r>
            <a:endParaRPr lang="en-US"/>
          </a:p>
        </p:txBody>
      </p:sp>
      <p:sp>
        <p:nvSpPr>
          <p:cNvPr id="9" name="Slide Number Placeholder 8"/>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1903274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0E2A0-CD64-4F2F-82E6-9A22D303F76E}" type="datetime1">
              <a:rPr lang="en-US" smtClean="0"/>
              <a:t>10/27/2015</a:t>
            </a:fld>
            <a:endParaRPr lang="en-US"/>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485886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DA0F1-9250-4A13-8D2C-2CA5BA854EDB}" type="datetime1">
              <a:rPr lang="en-US" smtClean="0"/>
              <a:t>10/27/2015</a:t>
            </a:fld>
            <a:endParaRPr lang="en-US"/>
          </a:p>
        </p:txBody>
      </p:sp>
      <p:sp>
        <p:nvSpPr>
          <p:cNvPr id="3" name="Footer Placeholder 2"/>
          <p:cNvSpPr>
            <a:spLocks noGrp="1"/>
          </p:cNvSpPr>
          <p:nvPr>
            <p:ph type="ftr" sz="quarter" idx="11"/>
          </p:nvPr>
        </p:nvSpPr>
        <p:spPr/>
        <p:txBody>
          <a:bodyPr/>
          <a:lstStyle/>
          <a:p>
            <a:r>
              <a:rPr lang="en-US" smtClean="0"/>
              <a:t>transgression film studios</a:t>
            </a:r>
            <a:endParaRPr lang="en-US"/>
          </a:p>
        </p:txBody>
      </p:sp>
      <p:sp>
        <p:nvSpPr>
          <p:cNvPr id="4" name="Slide Number Placeholder 3"/>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251077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267E5-B856-4A6D-BA6C-8825EC759691}" type="datetime1">
              <a:rPr lang="en-US" smtClean="0"/>
              <a:t>10/27/2015</a:t>
            </a:fld>
            <a:endParaRPr lang="en-US"/>
          </a:p>
        </p:txBody>
      </p:sp>
      <p:sp>
        <p:nvSpPr>
          <p:cNvPr id="6" name="Footer Placeholder 5"/>
          <p:cNvSpPr>
            <a:spLocks noGrp="1"/>
          </p:cNvSpPr>
          <p:nvPr>
            <p:ph type="ftr" sz="quarter" idx="11"/>
          </p:nvPr>
        </p:nvSpPr>
        <p:spPr/>
        <p:txBody>
          <a:bodyPr/>
          <a:lstStyle/>
          <a:p>
            <a:r>
              <a:rPr lang="en-US" smtClean="0"/>
              <a:t>transgression film studios</a:t>
            </a:r>
            <a:endParaRPr lang="en-US"/>
          </a:p>
        </p:txBody>
      </p:sp>
      <p:sp>
        <p:nvSpPr>
          <p:cNvPr id="7" name="Slide Number Placeholder 6"/>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241255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24316-93A7-43E8-B53A-FF8C02F65E33}" type="datetime1">
              <a:rPr lang="en-US" smtClean="0"/>
              <a:t>10/27/2015</a:t>
            </a:fld>
            <a:endParaRPr lang="en-US"/>
          </a:p>
        </p:txBody>
      </p:sp>
      <p:sp>
        <p:nvSpPr>
          <p:cNvPr id="6" name="Footer Placeholder 5"/>
          <p:cNvSpPr>
            <a:spLocks noGrp="1"/>
          </p:cNvSpPr>
          <p:nvPr>
            <p:ph type="ftr" sz="quarter" idx="11"/>
          </p:nvPr>
        </p:nvSpPr>
        <p:spPr/>
        <p:txBody>
          <a:bodyPr/>
          <a:lstStyle/>
          <a:p>
            <a:r>
              <a:rPr lang="en-US" smtClean="0"/>
              <a:t>transgression film studios</a:t>
            </a:r>
            <a:endParaRPr lang="en-US"/>
          </a:p>
        </p:txBody>
      </p:sp>
      <p:sp>
        <p:nvSpPr>
          <p:cNvPr id="7" name="Slide Number Placeholder 6"/>
          <p:cNvSpPr>
            <a:spLocks noGrp="1"/>
          </p:cNvSpPr>
          <p:nvPr>
            <p:ph type="sldNum" sz="quarter" idx="12"/>
          </p:nvPr>
        </p:nvSpPr>
        <p:spPr/>
        <p:txBody>
          <a:bodyPr/>
          <a:lstStyle/>
          <a:p>
            <a:fld id="{0A747E60-335F-4716-AA07-C8FA56AF1F2B}" type="slidenum">
              <a:rPr lang="en-US" smtClean="0"/>
              <a:t>‹#›</a:t>
            </a:fld>
            <a:endParaRPr lang="en-US"/>
          </a:p>
        </p:txBody>
      </p:sp>
    </p:spTree>
    <p:extLst>
      <p:ext uri="{BB962C8B-B14F-4D97-AF65-F5344CB8AC3E}">
        <p14:creationId xmlns:p14="http://schemas.microsoft.com/office/powerpoint/2010/main" val="425612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0C0FE-E6BF-42AD-8442-39882263E677}" type="datetime1">
              <a:rPr lang="en-US" smtClean="0"/>
              <a:t>10/27/2015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transgression film studios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47E60-335F-4716-AA07-C8FA56AF1F2B}" type="slidenum">
              <a:rPr lang="en-US" smtClean="0"/>
              <a:t>‹#›</a:t>
            </a:fld>
            <a:endParaRPr lang="en-US"/>
          </a:p>
        </p:txBody>
      </p:sp>
    </p:spTree>
    <p:extLst>
      <p:ext uri="{BB962C8B-B14F-4D97-AF65-F5344CB8AC3E}">
        <p14:creationId xmlns:p14="http://schemas.microsoft.com/office/powerpoint/2010/main" val="348421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cbi.nlm.nih.gov/pmc/articles/PMC2736529/#R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Autogynephilic</a:t>
            </a:r>
            <a:r>
              <a:rPr lang="en-US" dirty="0" smtClean="0"/>
              <a:t> Addiction</a:t>
            </a:r>
            <a:endParaRPr lang="en-US" dirty="0"/>
          </a:p>
        </p:txBody>
      </p:sp>
      <p:sp>
        <p:nvSpPr>
          <p:cNvPr id="3" name="Subtitle 2"/>
          <p:cNvSpPr>
            <a:spLocks noGrp="1"/>
          </p:cNvSpPr>
          <p:nvPr>
            <p:ph type="subTitle" idx="1"/>
          </p:nvPr>
        </p:nvSpPr>
        <p:spPr/>
        <p:txBody>
          <a:bodyPr>
            <a:normAutofit/>
          </a:bodyPr>
          <a:lstStyle/>
          <a:p>
            <a:r>
              <a:rPr lang="en-US" dirty="0" smtClean="0"/>
              <a:t>Transition Radio Television (New Mexico)</a:t>
            </a:r>
            <a:br>
              <a:rPr lang="en-US" dirty="0" smtClean="0"/>
            </a:br>
            <a:r>
              <a:rPr lang="en-US" dirty="0" smtClean="0"/>
              <a:t>G Eugene </a:t>
            </a:r>
            <a:r>
              <a:rPr lang="en-US" dirty="0" err="1" smtClean="0"/>
              <a:t>Pichler</a:t>
            </a:r>
            <a:endParaRPr lang="en-US" dirty="0" smtClean="0"/>
          </a:p>
          <a:p>
            <a:r>
              <a:rPr lang="en-US" dirty="0" smtClean="0"/>
              <a:t>Tuesday</a:t>
            </a:r>
            <a:r>
              <a:rPr lang="en-US" dirty="0" smtClean="0"/>
              <a:t>, October 27, 2015</a:t>
            </a:r>
          </a:p>
        </p:txBody>
      </p:sp>
    </p:spTree>
    <p:extLst>
      <p:ext uri="{BB962C8B-B14F-4D97-AF65-F5344CB8AC3E}">
        <p14:creationId xmlns:p14="http://schemas.microsoft.com/office/powerpoint/2010/main" val="587173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t>
            </a:r>
            <a:r>
              <a:rPr lang="en-US" dirty="0" err="1" smtClean="0"/>
              <a:t>behavioural</a:t>
            </a:r>
            <a:r>
              <a:rPr lang="en-US" dirty="0" smtClean="0"/>
              <a:t> addictions </a:t>
            </a:r>
            <a:br>
              <a:rPr lang="en-US" dirty="0" smtClean="0"/>
            </a:br>
            <a:r>
              <a:rPr lang="en-US" dirty="0" smtClean="0"/>
              <a:t>(</a:t>
            </a:r>
            <a:r>
              <a:rPr lang="en-US" dirty="0" err="1" smtClean="0"/>
              <a:t>Grüsser</a:t>
            </a:r>
            <a:r>
              <a:rPr lang="en-US" dirty="0" smtClean="0"/>
              <a:t> and </a:t>
            </a:r>
            <a:r>
              <a:rPr lang="en-US" dirty="0" err="1" smtClean="0"/>
              <a:t>Thalemann</a:t>
            </a:r>
            <a:r>
              <a:rPr lang="en-US" dirty="0" smtClean="0"/>
              <a:t>, NIH) (Cont.)</a:t>
            </a:r>
            <a:endParaRPr lang="en-US" dirty="0"/>
          </a:p>
        </p:txBody>
      </p:sp>
      <p:sp>
        <p:nvSpPr>
          <p:cNvPr id="3" name="Content Placeholder 2"/>
          <p:cNvSpPr>
            <a:spLocks noGrp="1"/>
          </p:cNvSpPr>
          <p:nvPr>
            <p:ph idx="1"/>
          </p:nvPr>
        </p:nvSpPr>
        <p:spPr/>
        <p:txBody>
          <a:bodyPr>
            <a:normAutofit/>
          </a:bodyPr>
          <a:lstStyle/>
          <a:p>
            <a:pPr lvl="1"/>
            <a:r>
              <a:rPr lang="en-US" dirty="0"/>
              <a:t>Irresistible urge/craving to execute the </a:t>
            </a:r>
            <a:r>
              <a:rPr lang="en-US" dirty="0" err="1"/>
              <a:t>behaviour</a:t>
            </a:r>
            <a:endParaRPr lang="en-US" dirty="0"/>
          </a:p>
          <a:p>
            <a:pPr lvl="1"/>
            <a:r>
              <a:rPr lang="en-US" dirty="0" smtClean="0"/>
              <a:t>Function </a:t>
            </a:r>
            <a:r>
              <a:rPr lang="en-US" dirty="0"/>
              <a:t>(the </a:t>
            </a:r>
            <a:r>
              <a:rPr lang="en-US" dirty="0" err="1"/>
              <a:t>behaviour</a:t>
            </a:r>
            <a:r>
              <a:rPr lang="en-US" dirty="0"/>
              <a:t> is primarily employed as a way to regulate emotions/mood)</a:t>
            </a:r>
          </a:p>
          <a:p>
            <a:pPr lvl="1"/>
            <a:r>
              <a:rPr lang="en-US" dirty="0"/>
              <a:t>Expectancy of effect (expectancy of pleasant/positive effects by carrying out the excessive </a:t>
            </a:r>
            <a:r>
              <a:rPr lang="en-US" dirty="0" err="1"/>
              <a:t>behaviour</a:t>
            </a:r>
            <a:r>
              <a:rPr lang="en-US" dirty="0"/>
              <a:t>) </a:t>
            </a:r>
          </a:p>
          <a:p>
            <a:pPr lvl="1"/>
            <a:r>
              <a:rPr lang="en-US" dirty="0"/>
              <a:t>Limited pattern of </a:t>
            </a:r>
            <a:r>
              <a:rPr lang="en-US" dirty="0" err="1"/>
              <a:t>behaviour</a:t>
            </a:r>
            <a:r>
              <a:rPr lang="en-US" dirty="0"/>
              <a:t> (also applies to build-up and follow-up activities)</a:t>
            </a:r>
          </a:p>
          <a:p>
            <a:pPr lvl="1"/>
            <a:r>
              <a:rPr lang="en-US" dirty="0"/>
              <a:t>Cognitive occupation with the build-up, execution and follow-up activities of the excessive </a:t>
            </a:r>
            <a:r>
              <a:rPr lang="en-US" dirty="0" err="1"/>
              <a:t>behaviour</a:t>
            </a:r>
            <a:r>
              <a:rPr lang="en-US" dirty="0"/>
              <a:t> and possibly the anticipated effects of the excessively executed </a:t>
            </a:r>
            <a:r>
              <a:rPr lang="en-US" dirty="0" err="1"/>
              <a:t>behaviour</a:t>
            </a:r>
            <a:r>
              <a:rPr lang="en-US" dirty="0"/>
              <a:t> </a:t>
            </a:r>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10</a:t>
            </a:fld>
            <a:endParaRPr lang="en-US"/>
          </a:p>
        </p:txBody>
      </p:sp>
    </p:spTree>
    <p:extLst>
      <p:ext uri="{BB962C8B-B14F-4D97-AF65-F5344CB8AC3E}">
        <p14:creationId xmlns:p14="http://schemas.microsoft.com/office/powerpoint/2010/main" val="1119716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t>
            </a:r>
            <a:r>
              <a:rPr lang="en-US" dirty="0" err="1"/>
              <a:t>behavioural</a:t>
            </a:r>
            <a:r>
              <a:rPr lang="en-US" dirty="0"/>
              <a:t> addictions </a:t>
            </a:r>
            <a:br>
              <a:rPr lang="en-US" dirty="0"/>
            </a:br>
            <a:r>
              <a:rPr lang="en-US" dirty="0"/>
              <a:t>(</a:t>
            </a:r>
            <a:r>
              <a:rPr lang="en-US" dirty="0" err="1"/>
              <a:t>Grüsser</a:t>
            </a:r>
            <a:r>
              <a:rPr lang="en-US" dirty="0"/>
              <a:t> and </a:t>
            </a:r>
            <a:r>
              <a:rPr lang="en-US" dirty="0" err="1"/>
              <a:t>Thalemann</a:t>
            </a:r>
            <a:r>
              <a:rPr lang="en-US" dirty="0"/>
              <a:t>, NIH) (Cont.)</a:t>
            </a:r>
          </a:p>
        </p:txBody>
      </p:sp>
      <p:sp>
        <p:nvSpPr>
          <p:cNvPr id="3" name="Content Placeholder 2"/>
          <p:cNvSpPr>
            <a:spLocks noGrp="1"/>
          </p:cNvSpPr>
          <p:nvPr>
            <p:ph idx="1"/>
          </p:nvPr>
        </p:nvSpPr>
        <p:spPr/>
        <p:txBody>
          <a:bodyPr/>
          <a:lstStyle/>
          <a:p>
            <a:pPr lvl="1"/>
            <a:r>
              <a:rPr lang="en-US" dirty="0"/>
              <a:t>Irrational, contorted perception of different aspects of the excessive </a:t>
            </a:r>
            <a:r>
              <a:rPr lang="en-US" dirty="0" err="1"/>
              <a:t>behaviour</a:t>
            </a:r>
            <a:endParaRPr lang="en-US" dirty="0"/>
          </a:p>
          <a:p>
            <a:pPr lvl="1"/>
            <a:r>
              <a:rPr lang="en-US" dirty="0"/>
              <a:t>Withdrawal symptoms (psychological and physical) </a:t>
            </a:r>
          </a:p>
          <a:p>
            <a:pPr lvl="1"/>
            <a:r>
              <a:rPr lang="en-US" dirty="0"/>
              <a:t>Continued execution of the excessive </a:t>
            </a:r>
            <a:r>
              <a:rPr lang="en-US" dirty="0" err="1"/>
              <a:t>behaviour</a:t>
            </a:r>
            <a:r>
              <a:rPr lang="en-US" dirty="0"/>
              <a:t> despite negative consequences (health-related, occupational, social) </a:t>
            </a:r>
          </a:p>
          <a:p>
            <a:pPr lvl="1"/>
            <a:r>
              <a:rPr lang="en-US" dirty="0"/>
              <a:t>Conditioned/learned reactions (resulting from the confrontation with internal and external stimuli associated with the excessive </a:t>
            </a:r>
            <a:r>
              <a:rPr lang="en-US" dirty="0" err="1"/>
              <a:t>behaviour</a:t>
            </a:r>
            <a:r>
              <a:rPr lang="en-US" dirty="0"/>
              <a:t> as well as from cognitive occupation with the excessive </a:t>
            </a:r>
            <a:r>
              <a:rPr lang="en-US" dirty="0" err="1"/>
              <a:t>behaviour</a:t>
            </a:r>
            <a:r>
              <a:rPr lang="en-US" dirty="0"/>
              <a:t>)</a:t>
            </a:r>
          </a:p>
          <a:p>
            <a:pPr lvl="1"/>
            <a:r>
              <a:rPr lang="en-US" dirty="0"/>
              <a:t>Suffering (desire to alleviate perceived suffering) </a:t>
            </a:r>
          </a:p>
          <a:p>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11</a:t>
            </a:fld>
            <a:endParaRPr lang="en-US"/>
          </a:p>
        </p:txBody>
      </p:sp>
    </p:spTree>
    <p:extLst>
      <p:ext uri="{BB962C8B-B14F-4D97-AF65-F5344CB8AC3E}">
        <p14:creationId xmlns:p14="http://schemas.microsoft.com/office/powerpoint/2010/main" val="370676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a:t>
            </a:r>
            <a:r>
              <a:rPr lang="en-US" dirty="0" err="1"/>
              <a:t>Autogynephilic</a:t>
            </a:r>
            <a:r>
              <a:rPr lang="en-US" dirty="0"/>
              <a:t> </a:t>
            </a:r>
            <a:r>
              <a:rPr lang="en-US" dirty="0" smtClean="0"/>
              <a:t>Addiction</a:t>
            </a:r>
            <a:endParaRPr lang="en-US" dirty="0"/>
          </a:p>
        </p:txBody>
      </p:sp>
      <p:sp>
        <p:nvSpPr>
          <p:cNvPr id="3" name="Content Placeholder 2"/>
          <p:cNvSpPr>
            <a:spLocks noGrp="1"/>
          </p:cNvSpPr>
          <p:nvPr>
            <p:ph idx="1"/>
          </p:nvPr>
        </p:nvSpPr>
        <p:spPr/>
        <p:txBody>
          <a:bodyPr/>
          <a:lstStyle/>
          <a:p>
            <a:r>
              <a:rPr lang="en-US" dirty="0" err="1"/>
              <a:t>Autogynephilic</a:t>
            </a:r>
            <a:r>
              <a:rPr lang="en-US" dirty="0"/>
              <a:t> addiction in males has a predictable lifecycle, including five distinct phases.</a:t>
            </a:r>
          </a:p>
          <a:p>
            <a:r>
              <a:rPr lang="en-US" dirty="0"/>
              <a:t>Phase 1, </a:t>
            </a:r>
            <a:r>
              <a:rPr lang="en-US" i="1" dirty="0" smtClean="0"/>
              <a:t>Contraction</a:t>
            </a:r>
            <a:r>
              <a:rPr lang="en-US" dirty="0" smtClean="0"/>
              <a:t/>
            </a:r>
            <a:br>
              <a:rPr lang="en-US" dirty="0" smtClean="0"/>
            </a:br>
            <a:r>
              <a:rPr lang="en-US" dirty="0" smtClean="0"/>
              <a:t>(begins </a:t>
            </a:r>
            <a:r>
              <a:rPr lang="en-US" dirty="0"/>
              <a:t>as the person sexually develops, either at age 5 or at age 11 or thereabouts</a:t>
            </a:r>
            <a:r>
              <a:rPr lang="en-US" dirty="0" smtClean="0"/>
              <a:t>.)</a:t>
            </a:r>
          </a:p>
          <a:p>
            <a:r>
              <a:rPr lang="en-US" dirty="0"/>
              <a:t>Phase 2, </a:t>
            </a:r>
            <a:r>
              <a:rPr lang="en-US" i="1" dirty="0" smtClean="0"/>
              <a:t>Affirmation</a:t>
            </a:r>
            <a:r>
              <a:rPr lang="en-US" dirty="0" smtClean="0"/>
              <a:t/>
            </a:r>
            <a:br>
              <a:rPr lang="en-US" dirty="0" smtClean="0"/>
            </a:br>
            <a:r>
              <a:rPr lang="en-US" dirty="0" smtClean="0"/>
              <a:t>(begins </a:t>
            </a:r>
            <a:r>
              <a:rPr lang="en-US" dirty="0"/>
              <a:t>as the person seizes on the consideration of a gender transition, involving a GRS </a:t>
            </a:r>
            <a:r>
              <a:rPr lang="en-US" dirty="0" smtClean="0"/>
              <a:t>procedure, etc.)</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12</a:t>
            </a:fld>
            <a:endParaRPr lang="en-US"/>
          </a:p>
        </p:txBody>
      </p:sp>
    </p:spTree>
    <p:extLst>
      <p:ext uri="{BB962C8B-B14F-4D97-AF65-F5344CB8AC3E}">
        <p14:creationId xmlns:p14="http://schemas.microsoft.com/office/powerpoint/2010/main" val="4208098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of </a:t>
            </a:r>
            <a:r>
              <a:rPr lang="en-US" dirty="0" err="1" smtClean="0"/>
              <a:t>Autogynephilic</a:t>
            </a:r>
            <a:r>
              <a:rPr lang="en-US" dirty="0" smtClean="0"/>
              <a:t> Addiction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Phase 3, </a:t>
            </a:r>
            <a:r>
              <a:rPr lang="en-US" i="1" dirty="0" smtClean="0"/>
              <a:t>Escalation</a:t>
            </a:r>
            <a:r>
              <a:rPr lang="en-US" dirty="0" smtClean="0"/>
              <a:t/>
            </a:r>
            <a:br>
              <a:rPr lang="en-US" dirty="0" smtClean="0"/>
            </a:br>
            <a:r>
              <a:rPr lang="en-US" dirty="0" smtClean="0"/>
              <a:t>(sets </a:t>
            </a:r>
            <a:r>
              <a:rPr lang="en-US" dirty="0"/>
              <a:t>in during the period leading up to major invasive feminizing procedure, affecting the testosterone level, like a GRS procedure. By phase 3 the disorder firmly takes on the diagnostic </a:t>
            </a:r>
            <a:r>
              <a:rPr lang="en-US" dirty="0" err="1"/>
              <a:t>characterists</a:t>
            </a:r>
            <a:r>
              <a:rPr lang="en-US" dirty="0"/>
              <a:t> of a behavioral addiction</a:t>
            </a:r>
            <a:r>
              <a:rPr lang="en-US" dirty="0" smtClean="0"/>
              <a:t>.)</a:t>
            </a:r>
            <a:endParaRPr lang="en-US" dirty="0"/>
          </a:p>
          <a:p>
            <a:r>
              <a:rPr lang="en-US" dirty="0"/>
              <a:t>Phase 4, </a:t>
            </a:r>
            <a:r>
              <a:rPr lang="en-US" i="1" dirty="0"/>
              <a:t>Rapid </a:t>
            </a:r>
            <a:r>
              <a:rPr lang="en-US" i="1" dirty="0" smtClean="0"/>
              <a:t>Cycling</a:t>
            </a:r>
            <a:r>
              <a:rPr lang="en-US" dirty="0"/>
              <a:t/>
            </a:r>
            <a:br>
              <a:rPr lang="en-US" dirty="0"/>
            </a:br>
            <a:r>
              <a:rPr lang="en-US" dirty="0" smtClean="0"/>
              <a:t>(sets </a:t>
            </a:r>
            <a:r>
              <a:rPr lang="en-US" dirty="0"/>
              <a:t>in after the person has fully recovered from a major invasive feminizing procedure, affecting the testosterone level, where the testes are </a:t>
            </a:r>
            <a:r>
              <a:rPr lang="en-US" dirty="0" smtClean="0"/>
              <a:t>protracted)</a:t>
            </a:r>
          </a:p>
          <a:p>
            <a:r>
              <a:rPr lang="en-US" dirty="0"/>
              <a:t>Phase 5, </a:t>
            </a:r>
            <a:r>
              <a:rPr lang="en-US" i="1" dirty="0" smtClean="0"/>
              <a:t>Exhaustion</a:t>
            </a:r>
            <a:r>
              <a:rPr lang="en-US" dirty="0" smtClean="0"/>
              <a:t/>
            </a:r>
            <a:br>
              <a:rPr lang="en-US" dirty="0" smtClean="0"/>
            </a:br>
            <a:r>
              <a:rPr lang="en-US" dirty="0" smtClean="0"/>
              <a:t>(sets </a:t>
            </a:r>
            <a:r>
              <a:rPr lang="en-US" dirty="0"/>
              <a:t>in after the person undergoes a number of feminizing procedures, following a major invasive feminizing procedure, like a GRS procedure or orchiectomy, where the testes are protracted and </a:t>
            </a:r>
            <a:r>
              <a:rPr lang="en-US" dirty="0" smtClean="0"/>
              <a:t>the individual no </a:t>
            </a:r>
            <a:r>
              <a:rPr lang="en-US" dirty="0"/>
              <a:t>longer exhibits a sex drive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13</a:t>
            </a:fld>
            <a:endParaRPr lang="en-US"/>
          </a:p>
        </p:txBody>
      </p:sp>
    </p:spTree>
    <p:extLst>
      <p:ext uri="{BB962C8B-B14F-4D97-AF65-F5344CB8AC3E}">
        <p14:creationId xmlns:p14="http://schemas.microsoft.com/office/powerpoint/2010/main" val="833353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Tests for </a:t>
            </a:r>
            <a:r>
              <a:rPr lang="en-US" dirty="0" err="1"/>
              <a:t>Autogynephilic</a:t>
            </a:r>
            <a:r>
              <a:rPr lang="en-US" dirty="0"/>
              <a:t> </a:t>
            </a:r>
            <a:r>
              <a:rPr lang="en-US" dirty="0" smtClean="0"/>
              <a:t>Addiction</a:t>
            </a:r>
            <a:endParaRPr lang="en-US" dirty="0"/>
          </a:p>
        </p:txBody>
      </p:sp>
      <p:sp>
        <p:nvSpPr>
          <p:cNvPr id="3" name="Content Placeholder 2"/>
          <p:cNvSpPr>
            <a:spLocks noGrp="1"/>
          </p:cNvSpPr>
          <p:nvPr>
            <p:ph idx="1"/>
          </p:nvPr>
        </p:nvSpPr>
        <p:spPr/>
        <p:txBody>
          <a:bodyPr/>
          <a:lstStyle/>
          <a:p>
            <a:r>
              <a:rPr lang="en-US" dirty="0"/>
              <a:t>Sexual Identity versus Gender Identity</a:t>
            </a:r>
          </a:p>
          <a:p>
            <a:pPr lvl="1"/>
            <a:r>
              <a:rPr lang="en-US" dirty="0" smtClean="0"/>
              <a:t>Arousal-based Sexual Identity occurs at the age of 5 years old and is mutable.</a:t>
            </a:r>
          </a:p>
          <a:p>
            <a:pPr lvl="1"/>
            <a:r>
              <a:rPr lang="en-US" dirty="0" smtClean="0"/>
              <a:t>Gender Identity occurs at the age of 12 to 18 months and is </a:t>
            </a:r>
            <a:r>
              <a:rPr lang="en-US" b="1" dirty="0" smtClean="0"/>
              <a:t>immutable</a:t>
            </a:r>
            <a:r>
              <a:rPr lang="en-US" dirty="0" smtClean="0"/>
              <a:t>.</a:t>
            </a:r>
          </a:p>
          <a:p>
            <a:r>
              <a:rPr lang="en-US" dirty="0" smtClean="0"/>
              <a:t>Objective Tests</a:t>
            </a:r>
          </a:p>
          <a:p>
            <a:pPr lvl="1"/>
            <a:r>
              <a:rPr lang="en-US" dirty="0" smtClean="0"/>
              <a:t>Only </a:t>
            </a:r>
            <a:r>
              <a:rPr lang="en-US" dirty="0"/>
              <a:t>one question is necessary to determine </a:t>
            </a:r>
            <a:r>
              <a:rPr lang="en-US" dirty="0" err="1"/>
              <a:t>autogynephilic</a:t>
            </a:r>
            <a:r>
              <a:rPr lang="en-US" dirty="0"/>
              <a:t> addiction in males and conversely </a:t>
            </a:r>
            <a:r>
              <a:rPr lang="en-US" dirty="0" err="1"/>
              <a:t>autoandrophilic</a:t>
            </a:r>
            <a:r>
              <a:rPr lang="en-US" dirty="0"/>
              <a:t> addiction in females</a:t>
            </a:r>
            <a:r>
              <a:rPr lang="en-US" dirty="0" smtClean="0"/>
              <a:t>.</a:t>
            </a:r>
            <a:br>
              <a:rPr lang="en-US" dirty="0" smtClean="0"/>
            </a:br>
            <a:r>
              <a:rPr lang="en-US" dirty="0" smtClean="0"/>
              <a:t/>
            </a:r>
            <a:br>
              <a:rPr lang="en-US" dirty="0" smtClean="0"/>
            </a:br>
            <a:r>
              <a:rPr lang="en-US" i="1" dirty="0"/>
              <a:t>Has anyone who knew you as a toddler at 18 months or thereabouts reported that you tugged on your clothing in an apparent attempt to remove gender appropriate clothing? </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14</a:t>
            </a:fld>
            <a:endParaRPr lang="en-US"/>
          </a:p>
        </p:txBody>
      </p:sp>
    </p:spTree>
    <p:extLst>
      <p:ext uri="{BB962C8B-B14F-4D97-AF65-F5344CB8AC3E}">
        <p14:creationId xmlns:p14="http://schemas.microsoft.com/office/powerpoint/2010/main" val="3048976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Male-to-female ratios of behavioral addictions</a:t>
            </a:r>
            <a:endParaRPr lang="en-US" dirty="0"/>
          </a:p>
        </p:txBody>
      </p:sp>
      <p:sp>
        <p:nvSpPr>
          <p:cNvPr id="3" name="Content Placeholder 2"/>
          <p:cNvSpPr>
            <a:spLocks noGrp="1"/>
          </p:cNvSpPr>
          <p:nvPr>
            <p:ph idx="1"/>
          </p:nvPr>
        </p:nvSpPr>
        <p:spPr/>
        <p:txBody>
          <a:bodyPr/>
          <a:lstStyle/>
          <a:p>
            <a:r>
              <a:rPr lang="en-US" dirty="0" smtClean="0"/>
              <a:t>Jan </a:t>
            </a:r>
            <a:r>
              <a:rPr lang="en-US" dirty="0" err="1" smtClean="0"/>
              <a:t>Wålinder</a:t>
            </a:r>
            <a:r>
              <a:rPr lang="en-US" dirty="0" smtClean="0"/>
              <a:t> of </a:t>
            </a:r>
            <a:r>
              <a:rPr lang="en-US" dirty="0" err="1" smtClean="0"/>
              <a:t>Göteborg</a:t>
            </a:r>
            <a:r>
              <a:rPr lang="en-US" dirty="0" smtClean="0"/>
              <a:t>, observed the male-to-female ratio of pathological transsexualism as 2.8 to 1.</a:t>
            </a:r>
          </a:p>
          <a:p>
            <a:r>
              <a:rPr lang="en-US" dirty="0" err="1" smtClean="0"/>
              <a:t>Eklund</a:t>
            </a:r>
            <a:r>
              <a:rPr lang="en-US" dirty="0" smtClean="0"/>
              <a:t> et al report the male-to-female ratio of </a:t>
            </a:r>
            <a:r>
              <a:rPr lang="en-US" dirty="0" err="1" smtClean="0"/>
              <a:t>transsexualisty</a:t>
            </a:r>
            <a:r>
              <a:rPr lang="en-US" dirty="0" smtClean="0"/>
              <a:t> as 3 to 1.</a:t>
            </a:r>
          </a:p>
          <a:p>
            <a:r>
              <a:rPr lang="en-US" dirty="0" smtClean="0"/>
              <a:t>The male-to-female ratio of pathological sex addiction is 3 to 1.</a:t>
            </a:r>
          </a:p>
          <a:p>
            <a:r>
              <a:rPr lang="en-US" dirty="0" smtClean="0"/>
              <a:t>the male-to-female ratio of pathological gambling addiction is 2.8 to 1 </a:t>
            </a:r>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15</a:t>
            </a:fld>
            <a:endParaRPr lang="en-US"/>
          </a:p>
        </p:txBody>
      </p:sp>
    </p:spTree>
    <p:extLst>
      <p:ext uri="{BB962C8B-B14F-4D97-AF65-F5344CB8AC3E}">
        <p14:creationId xmlns:p14="http://schemas.microsoft.com/office/powerpoint/2010/main" val="1411461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Michael, a.k.a., Mickey, (Dr. Elise Shore)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Background</a:t>
            </a:r>
          </a:p>
          <a:p>
            <a:pPr lvl="1"/>
            <a:r>
              <a:rPr lang="en-US" dirty="0" smtClean="0"/>
              <a:t>Subject signed </a:t>
            </a:r>
            <a:r>
              <a:rPr lang="en-US" dirty="0"/>
              <a:t>up </a:t>
            </a:r>
            <a:r>
              <a:rPr lang="en-US" dirty="0" smtClean="0"/>
              <a:t>at a gender identity program at </a:t>
            </a:r>
            <a:r>
              <a:rPr lang="en-US" dirty="0"/>
              <a:t>age 22</a:t>
            </a:r>
            <a:r>
              <a:rPr lang="en-US" dirty="0" smtClean="0"/>
              <a:t>.</a:t>
            </a:r>
          </a:p>
          <a:p>
            <a:pPr lvl="1"/>
            <a:r>
              <a:rPr lang="en-US" dirty="0" smtClean="0"/>
              <a:t>Subject had undergone HRT for 21 months, and had been living exclusively in the female gender role for 14 months;</a:t>
            </a:r>
          </a:p>
          <a:p>
            <a:pPr lvl="1"/>
            <a:r>
              <a:rPr lang="en-US" dirty="0" smtClean="0"/>
              <a:t>Subject presented as a “passable female”</a:t>
            </a:r>
            <a:endParaRPr lang="en-US" dirty="0"/>
          </a:p>
          <a:p>
            <a:pPr lvl="1"/>
            <a:r>
              <a:rPr lang="en-US" dirty="0" smtClean="0"/>
              <a:t>Subject reverted to living as a male at age 24 after living in the female role for two-and-a-half years.</a:t>
            </a:r>
          </a:p>
          <a:p>
            <a:pPr lvl="1"/>
            <a:r>
              <a:rPr lang="en-US" dirty="0"/>
              <a:t>Subject’s onset of cross-gender proclivities began at age 8, when the subject began </a:t>
            </a:r>
            <a:r>
              <a:rPr lang="en-US" dirty="0" smtClean="0"/>
              <a:t>to cross-dress and expressed a wish to be like the other girls.</a:t>
            </a:r>
          </a:p>
          <a:p>
            <a:pPr lvl="1"/>
            <a:r>
              <a:rPr lang="en-US" dirty="0" smtClean="0"/>
              <a:t>Subject’s proclivities </a:t>
            </a:r>
            <a:r>
              <a:rPr lang="en-US" dirty="0"/>
              <a:t>towards cross-dressing </a:t>
            </a:r>
            <a:r>
              <a:rPr lang="en-US" dirty="0" smtClean="0"/>
              <a:t>waned in Junior High School</a:t>
            </a:r>
          </a:p>
          <a:p>
            <a:pPr lvl="1"/>
            <a:r>
              <a:rPr lang="en-US" dirty="0" smtClean="0"/>
              <a:t>Subject was athletically active in High School.</a:t>
            </a:r>
          </a:p>
          <a:p>
            <a:pPr lvl="1"/>
            <a:r>
              <a:rPr lang="en-US" dirty="0" smtClean="0"/>
              <a:t>Subject elevated to being the captain of his High School Football team as well as class president.</a:t>
            </a:r>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16</a:t>
            </a:fld>
            <a:endParaRPr lang="en-US"/>
          </a:p>
        </p:txBody>
      </p:sp>
    </p:spTree>
    <p:extLst>
      <p:ext uri="{BB962C8B-B14F-4D97-AF65-F5344CB8AC3E}">
        <p14:creationId xmlns:p14="http://schemas.microsoft.com/office/powerpoint/2010/main" val="865088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Michael, a.k.a., Mickey, (Dr. Elise Shore</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Background (</a:t>
            </a:r>
            <a:r>
              <a:rPr lang="en-US" dirty="0" err="1" smtClean="0"/>
              <a:t>cont</a:t>
            </a:r>
            <a:r>
              <a:rPr lang="en-US" dirty="0" smtClean="0"/>
              <a:t>)</a:t>
            </a:r>
          </a:p>
          <a:p>
            <a:pPr lvl="1"/>
            <a:r>
              <a:rPr lang="en-US" dirty="0" smtClean="0"/>
              <a:t>The subject </a:t>
            </a:r>
            <a:r>
              <a:rPr lang="en-US" dirty="0"/>
              <a:t>reported he first identified as being a transsexual after watching a television program on the subject</a:t>
            </a:r>
            <a:r>
              <a:rPr lang="en-US" dirty="0" smtClean="0"/>
              <a:t>. The </a:t>
            </a:r>
            <a:r>
              <a:rPr lang="en-US" dirty="0"/>
              <a:t>subject reportedly masturbated for the first time after watching the program.</a:t>
            </a:r>
          </a:p>
          <a:p>
            <a:pPr lvl="1"/>
            <a:r>
              <a:rPr lang="en-US" dirty="0"/>
              <a:t>The subject’s masturbation thoughts revolved around turning into a woman.</a:t>
            </a:r>
          </a:p>
          <a:p>
            <a:pPr lvl="1"/>
            <a:r>
              <a:rPr lang="en-US" dirty="0"/>
              <a:t>The </a:t>
            </a:r>
            <a:r>
              <a:rPr lang="en-US" dirty="0" smtClean="0"/>
              <a:t>subject’s </a:t>
            </a:r>
            <a:r>
              <a:rPr lang="en-US" dirty="0"/>
              <a:t>sexual history involved only two incidents, one with a woman, the other with a man. In each case the other party is said to have made advances towards the subject</a:t>
            </a:r>
            <a:r>
              <a:rPr lang="en-US" dirty="0" smtClean="0"/>
              <a:t>.</a:t>
            </a:r>
          </a:p>
          <a:p>
            <a:pPr lvl="1"/>
            <a:r>
              <a:rPr lang="en-US" dirty="0" smtClean="0"/>
              <a:t>After High School the subject went onto College</a:t>
            </a:r>
            <a:endParaRPr lang="en-US" dirty="0"/>
          </a:p>
          <a:p>
            <a:pPr lvl="1"/>
            <a:r>
              <a:rPr lang="en-US" dirty="0" smtClean="0"/>
              <a:t>Subject reported suffering from depression in his final year of College and that the depressive episode lasted two years.</a:t>
            </a:r>
          </a:p>
          <a:p>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17</a:t>
            </a:fld>
            <a:endParaRPr lang="en-US"/>
          </a:p>
        </p:txBody>
      </p:sp>
    </p:spTree>
    <p:extLst>
      <p:ext uri="{BB962C8B-B14F-4D97-AF65-F5344CB8AC3E}">
        <p14:creationId xmlns:p14="http://schemas.microsoft.com/office/powerpoint/2010/main" val="4076215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Michael, a.k.a., Mickey, (Dr. Elise Shore) (</a:t>
            </a:r>
            <a:r>
              <a:rPr lang="en-US" dirty="0" err="1"/>
              <a:t>cont</a:t>
            </a:r>
            <a:r>
              <a:rPr lang="en-US" dirty="0"/>
              <a:t>)</a:t>
            </a:r>
          </a:p>
        </p:txBody>
      </p:sp>
      <p:sp>
        <p:nvSpPr>
          <p:cNvPr id="3" name="Content Placeholder 2"/>
          <p:cNvSpPr>
            <a:spLocks noGrp="1"/>
          </p:cNvSpPr>
          <p:nvPr>
            <p:ph idx="1"/>
          </p:nvPr>
        </p:nvSpPr>
        <p:spPr/>
        <p:txBody>
          <a:bodyPr>
            <a:normAutofit fontScale="92500"/>
          </a:bodyPr>
          <a:lstStyle/>
          <a:p>
            <a:r>
              <a:rPr lang="en-US" dirty="0" smtClean="0"/>
              <a:t>Background</a:t>
            </a:r>
          </a:p>
          <a:p>
            <a:pPr lvl="1"/>
            <a:r>
              <a:rPr lang="en-US" dirty="0" smtClean="0"/>
              <a:t>The subject reportedly </a:t>
            </a:r>
            <a:r>
              <a:rPr lang="en-US" dirty="0" smtClean="0"/>
              <a:t>did not take anything to </a:t>
            </a:r>
            <a:r>
              <a:rPr lang="en-US" dirty="0" smtClean="0"/>
              <a:t>treat the depression.</a:t>
            </a:r>
          </a:p>
          <a:p>
            <a:pPr lvl="1"/>
            <a:r>
              <a:rPr lang="en-US" dirty="0"/>
              <a:t>After graduating from College </a:t>
            </a:r>
            <a:r>
              <a:rPr lang="en-US" dirty="0" smtClean="0"/>
              <a:t>the subject </a:t>
            </a:r>
            <a:r>
              <a:rPr lang="en-US" dirty="0"/>
              <a:t>immediately applied for a </a:t>
            </a:r>
            <a:r>
              <a:rPr lang="en-US" dirty="0" smtClean="0"/>
              <a:t>GRS procedure.</a:t>
            </a:r>
          </a:p>
          <a:p>
            <a:pPr lvl="1"/>
            <a:r>
              <a:rPr lang="en-US" dirty="0"/>
              <a:t>The gender identity clinic thought </a:t>
            </a:r>
            <a:r>
              <a:rPr lang="en-US" dirty="0" smtClean="0"/>
              <a:t>the subject </a:t>
            </a:r>
            <a:r>
              <a:rPr lang="en-US" dirty="0"/>
              <a:t>was a good candidate to go through the gender transition and authorized him to undergo </a:t>
            </a:r>
            <a:r>
              <a:rPr lang="en-US" dirty="0" smtClean="0"/>
              <a:t>HRT.</a:t>
            </a:r>
          </a:p>
          <a:p>
            <a:pPr lvl="1"/>
            <a:r>
              <a:rPr lang="en-US" dirty="0" smtClean="0"/>
              <a:t>The </a:t>
            </a:r>
            <a:r>
              <a:rPr lang="en-US" dirty="0"/>
              <a:t>gender identity clinic </a:t>
            </a:r>
            <a:r>
              <a:rPr lang="en-US" dirty="0" smtClean="0"/>
              <a:t>followed </a:t>
            </a:r>
            <a:r>
              <a:rPr lang="en-US" dirty="0"/>
              <a:t>the </a:t>
            </a:r>
            <a:r>
              <a:rPr lang="en-US" dirty="0" smtClean="0"/>
              <a:t>Harry </a:t>
            </a:r>
            <a:r>
              <a:rPr lang="en-US" dirty="0"/>
              <a:t>Benjamin Foundation's Standards of Care. </a:t>
            </a:r>
            <a:endParaRPr lang="en-US" dirty="0" smtClean="0"/>
          </a:p>
          <a:p>
            <a:pPr lvl="1"/>
            <a:r>
              <a:rPr lang="en-US" dirty="0"/>
              <a:t>the day before </a:t>
            </a:r>
            <a:r>
              <a:rPr lang="en-US" dirty="0" smtClean="0"/>
              <a:t>the subject </a:t>
            </a:r>
            <a:r>
              <a:rPr lang="en-US" dirty="0"/>
              <a:t>was </a:t>
            </a:r>
            <a:r>
              <a:rPr lang="en-US" dirty="0" smtClean="0"/>
              <a:t>scheduled to </a:t>
            </a:r>
            <a:r>
              <a:rPr lang="en-US" dirty="0"/>
              <a:t>undergo the GRS procedure, he was notified that the governing body of the hospital had decided to discontinue such </a:t>
            </a:r>
            <a:r>
              <a:rPr lang="en-US" dirty="0" smtClean="0"/>
              <a:t>procedures</a:t>
            </a:r>
          </a:p>
          <a:p>
            <a:pPr lvl="1"/>
            <a:r>
              <a:rPr lang="en-US" dirty="0" smtClean="0"/>
              <a:t>The subject felt ‘relief’.</a:t>
            </a:r>
          </a:p>
          <a:p>
            <a:pPr lvl="1"/>
            <a:r>
              <a:rPr lang="en-US" dirty="0" smtClean="0"/>
              <a:t>The subject became romantically involved met a woman he met at work. </a:t>
            </a:r>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18</a:t>
            </a:fld>
            <a:endParaRPr lang="en-US"/>
          </a:p>
        </p:txBody>
      </p:sp>
    </p:spTree>
    <p:extLst>
      <p:ext uri="{BB962C8B-B14F-4D97-AF65-F5344CB8AC3E}">
        <p14:creationId xmlns:p14="http://schemas.microsoft.com/office/powerpoint/2010/main" val="3667532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Michael, a.k.a., Mickey, (Dr. Elise Shore) (</a:t>
            </a:r>
            <a:r>
              <a:rPr lang="en-US" dirty="0" err="1"/>
              <a:t>cont</a:t>
            </a:r>
            <a:r>
              <a:rPr lang="en-US" dirty="0"/>
              <a:t>)</a:t>
            </a:r>
          </a:p>
        </p:txBody>
      </p:sp>
      <p:sp>
        <p:nvSpPr>
          <p:cNvPr id="3" name="Content Placeholder 2"/>
          <p:cNvSpPr>
            <a:spLocks noGrp="1"/>
          </p:cNvSpPr>
          <p:nvPr>
            <p:ph idx="1"/>
          </p:nvPr>
        </p:nvSpPr>
        <p:spPr/>
        <p:txBody>
          <a:bodyPr>
            <a:normAutofit/>
          </a:bodyPr>
          <a:lstStyle/>
          <a:p>
            <a:r>
              <a:rPr lang="en-US" dirty="0" smtClean="0"/>
              <a:t>Analysis</a:t>
            </a:r>
          </a:p>
          <a:p>
            <a:pPr lvl="1"/>
            <a:r>
              <a:rPr lang="en-US" dirty="0" smtClean="0"/>
              <a:t>As subject’s cross-gender proclivities did not begin until age 8, the diagnosis, Gender Identity Disorder, is fundamentally flawed.</a:t>
            </a:r>
          </a:p>
          <a:p>
            <a:pPr lvl="1"/>
            <a:r>
              <a:rPr lang="en-US" dirty="0" smtClean="0"/>
              <a:t>The subject pursued otherwise masculine interests. The subject reported an indifferent sexual history. The subject’s sexual history fits the profile of asexual </a:t>
            </a:r>
            <a:r>
              <a:rPr lang="en-US" dirty="0" err="1" smtClean="0"/>
              <a:t>autogynephilia</a:t>
            </a:r>
            <a:r>
              <a:rPr lang="en-US" dirty="0" smtClean="0"/>
              <a:t>.</a:t>
            </a:r>
          </a:p>
          <a:p>
            <a:pPr lvl="1"/>
            <a:r>
              <a:rPr lang="en-US" dirty="0" smtClean="0"/>
              <a:t>The subject reported suffering from depression but took nothing for it. In the </a:t>
            </a:r>
            <a:r>
              <a:rPr lang="en-US" dirty="0"/>
              <a:t>absence of </a:t>
            </a:r>
            <a:r>
              <a:rPr lang="en-US" dirty="0" smtClean="0"/>
              <a:t>Selective </a:t>
            </a:r>
            <a:r>
              <a:rPr lang="en-US" dirty="0" err="1"/>
              <a:t>Seratonin</a:t>
            </a:r>
            <a:r>
              <a:rPr lang="en-US" dirty="0"/>
              <a:t> Reuptake Inhibitors (SSRIs), the body relies on its own natural mechanisms to bring itself back into balance.</a:t>
            </a:r>
            <a:endParaRPr lang="en-US" dirty="0" smtClean="0"/>
          </a:p>
          <a:p>
            <a:pPr lvl="1"/>
            <a:r>
              <a:rPr lang="en-US" dirty="0" smtClean="0"/>
              <a:t>50% of all people who suffer </a:t>
            </a:r>
            <a:r>
              <a:rPr lang="en-US" dirty="0"/>
              <a:t>depression produce excess levels of </a:t>
            </a:r>
            <a:r>
              <a:rPr lang="en-US" dirty="0" smtClean="0"/>
              <a:t>cortisol.</a:t>
            </a:r>
          </a:p>
          <a:p>
            <a:pPr lvl="1"/>
            <a:r>
              <a:rPr lang="en-US" dirty="0" smtClean="0"/>
              <a:t>Cortisol is a natural hormone</a:t>
            </a:r>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19</a:t>
            </a:fld>
            <a:endParaRPr lang="en-US"/>
          </a:p>
        </p:txBody>
      </p:sp>
    </p:spTree>
    <p:extLst>
      <p:ext uri="{BB962C8B-B14F-4D97-AF65-F5344CB8AC3E}">
        <p14:creationId xmlns:p14="http://schemas.microsoft.com/office/powerpoint/2010/main" val="614097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Theory Behind Behavioral Addiction</a:t>
            </a:r>
            <a:endParaRPr lang="en-US" dirty="0"/>
          </a:p>
        </p:txBody>
      </p:sp>
      <p:sp>
        <p:nvSpPr>
          <p:cNvPr id="3" name="Content Placeholder 2"/>
          <p:cNvSpPr>
            <a:spLocks noGrp="1"/>
          </p:cNvSpPr>
          <p:nvPr>
            <p:ph idx="1"/>
          </p:nvPr>
        </p:nvSpPr>
        <p:spPr>
          <a:xfrm>
            <a:off x="838200" y="5309755"/>
            <a:ext cx="10515600" cy="867208"/>
          </a:xfrm>
        </p:spPr>
        <p:txBody>
          <a:bodyPr/>
          <a:lstStyle/>
          <a:p>
            <a:r>
              <a:rPr lang="en-US" dirty="0"/>
              <a:t>We feel good when neurons in the reward pathway release a neurotransmitter, called dopamine, into the nucleus </a:t>
            </a:r>
            <a:r>
              <a:rPr lang="en-US" dirty="0" err="1"/>
              <a:t>accumbens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89466"/>
            <a:ext cx="5709805" cy="3820289"/>
          </a:xfrm>
          <a:prstGeom prst="rect">
            <a:avLst/>
          </a:prstGeom>
        </p:spPr>
      </p:pic>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2</a:t>
            </a:fld>
            <a:endParaRPr lang="en-US"/>
          </a:p>
        </p:txBody>
      </p:sp>
    </p:spTree>
    <p:extLst>
      <p:ext uri="{BB962C8B-B14F-4D97-AF65-F5344CB8AC3E}">
        <p14:creationId xmlns:p14="http://schemas.microsoft.com/office/powerpoint/2010/main" val="3304450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Michael, a.k.a., Mickey, (Dr. Elise Shore) (</a:t>
            </a:r>
            <a:r>
              <a:rPr lang="en-US" dirty="0" err="1"/>
              <a:t>cont</a:t>
            </a:r>
            <a:r>
              <a:rPr lang="en-US" dirty="0"/>
              <a:t>)</a:t>
            </a:r>
          </a:p>
        </p:txBody>
      </p:sp>
      <p:sp>
        <p:nvSpPr>
          <p:cNvPr id="3" name="Content Placeholder 2"/>
          <p:cNvSpPr>
            <a:spLocks noGrp="1"/>
          </p:cNvSpPr>
          <p:nvPr>
            <p:ph idx="1"/>
          </p:nvPr>
        </p:nvSpPr>
        <p:spPr/>
        <p:txBody>
          <a:bodyPr/>
          <a:lstStyle/>
          <a:p>
            <a:r>
              <a:rPr lang="en-US" dirty="0" smtClean="0"/>
              <a:t>Analysis</a:t>
            </a:r>
          </a:p>
          <a:p>
            <a:pPr lvl="1"/>
            <a:r>
              <a:rPr lang="en-US" dirty="0"/>
              <a:t>the hypothalamus kicks off the process by producing </a:t>
            </a:r>
            <a:r>
              <a:rPr lang="en-US" dirty="0" err="1"/>
              <a:t>corticotrophic</a:t>
            </a:r>
            <a:r>
              <a:rPr lang="en-US" dirty="0"/>
              <a:t>-releasing hormone (CRH), which in turn stimulates the adrenal glands, located near the kidneys, to produce the cortisol and release the chemical into the blood system</a:t>
            </a:r>
            <a:r>
              <a:rPr lang="en-US" dirty="0" smtClean="0"/>
              <a:t>.</a:t>
            </a:r>
          </a:p>
          <a:p>
            <a:pPr lvl="1"/>
            <a:r>
              <a:rPr lang="en-US" dirty="0"/>
              <a:t>The pituitary gland in turn produces adrenocorticotrophic hormone (ACTH</a:t>
            </a:r>
            <a:r>
              <a:rPr lang="en-US" dirty="0" smtClean="0"/>
              <a:t>).</a:t>
            </a:r>
          </a:p>
          <a:p>
            <a:pPr lvl="1"/>
            <a:r>
              <a:rPr lang="en-US" dirty="0"/>
              <a:t>ACTH has anticonvulsant effects on the human brain, forcing the nucleus </a:t>
            </a:r>
            <a:r>
              <a:rPr lang="en-US" dirty="0" err="1"/>
              <a:t>accumbens</a:t>
            </a:r>
            <a:r>
              <a:rPr lang="en-US" dirty="0"/>
              <a:t> of the brain back into balance</a:t>
            </a:r>
            <a:r>
              <a:rPr lang="en-US" dirty="0" smtClean="0"/>
              <a:t>.</a:t>
            </a:r>
          </a:p>
          <a:p>
            <a:pPr lvl="1"/>
            <a:r>
              <a:rPr lang="en-US" dirty="0"/>
              <a:t>By the time Michael's scheduled surgery date arrived, his interests in a gender transition had effectively </a:t>
            </a:r>
            <a:r>
              <a:rPr lang="en-US" dirty="0" smtClean="0"/>
              <a:t>evaporated.</a:t>
            </a: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20</a:t>
            </a:fld>
            <a:endParaRPr lang="en-US"/>
          </a:p>
        </p:txBody>
      </p:sp>
    </p:spTree>
    <p:extLst>
      <p:ext uri="{BB962C8B-B14F-4D97-AF65-F5344CB8AC3E}">
        <p14:creationId xmlns:p14="http://schemas.microsoft.com/office/powerpoint/2010/main" val="2692959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Michael, a.k.a., Mickey, (Dr. Elise Shore) (</a:t>
            </a:r>
            <a:r>
              <a:rPr lang="en-US" dirty="0" err="1"/>
              <a:t>cont</a:t>
            </a:r>
            <a:r>
              <a:rPr lang="en-US" dirty="0"/>
              <a:t>)</a:t>
            </a:r>
          </a:p>
        </p:txBody>
      </p:sp>
      <p:sp>
        <p:nvSpPr>
          <p:cNvPr id="3" name="Content Placeholder 2"/>
          <p:cNvSpPr>
            <a:spLocks noGrp="1"/>
          </p:cNvSpPr>
          <p:nvPr>
            <p:ph idx="1"/>
          </p:nvPr>
        </p:nvSpPr>
        <p:spPr/>
        <p:txBody>
          <a:bodyPr/>
          <a:lstStyle/>
          <a:p>
            <a:r>
              <a:rPr lang="en-US" dirty="0" smtClean="0"/>
              <a:t>Fall out</a:t>
            </a:r>
          </a:p>
          <a:p>
            <a:pPr lvl="1"/>
            <a:r>
              <a:rPr lang="en-US" dirty="0"/>
              <a:t>On reading Shore's case study of the former transsexual, a number of the centralized gender identity clinics, including the Centre for Addiction and Mental Health (CAMH), began to dispense SSRIs as an alternative treatment to GRS </a:t>
            </a:r>
            <a:r>
              <a:rPr lang="en-US" dirty="0" smtClean="0"/>
              <a:t>procedures.</a:t>
            </a:r>
          </a:p>
          <a:p>
            <a:pPr lvl="1"/>
            <a:r>
              <a:rPr lang="en-US" dirty="0"/>
              <a:t>However, they were off the mark as SSRIs are largely ineffective at treating behavioral addictions, including the behavioral addiction, underlying transsexualism. </a:t>
            </a:r>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21</a:t>
            </a:fld>
            <a:endParaRPr lang="en-US"/>
          </a:p>
        </p:txBody>
      </p:sp>
    </p:spTree>
    <p:extLst>
      <p:ext uri="{BB962C8B-B14F-4D97-AF65-F5344CB8AC3E}">
        <p14:creationId xmlns:p14="http://schemas.microsoft.com/office/powerpoint/2010/main" val="1508095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a:t>
            </a:r>
            <a:r>
              <a:rPr lang="en-US" dirty="0" smtClean="0"/>
              <a:t>#15, </a:t>
            </a:r>
            <a:r>
              <a:rPr lang="en-US" dirty="0"/>
              <a:t>(Dr. </a:t>
            </a:r>
            <a:r>
              <a:rPr lang="en-US" dirty="0" smtClean="0"/>
              <a:t>Jan </a:t>
            </a:r>
            <a:r>
              <a:rPr lang="en-US" dirty="0" err="1"/>
              <a:t>Wålinder</a:t>
            </a:r>
            <a:r>
              <a:rPr lang="en-US" dirty="0" smtClean="0"/>
              <a:t>) </a:t>
            </a:r>
            <a:r>
              <a:rPr lang="en-US" dirty="0"/>
              <a:t>(</a:t>
            </a:r>
            <a:r>
              <a:rPr lang="en-US" dirty="0" err="1"/>
              <a:t>cont</a:t>
            </a:r>
            <a:r>
              <a:rPr lang="en-US" dirty="0"/>
              <a:t>)</a:t>
            </a:r>
          </a:p>
        </p:txBody>
      </p:sp>
      <p:sp>
        <p:nvSpPr>
          <p:cNvPr id="3" name="Content Placeholder 2"/>
          <p:cNvSpPr>
            <a:spLocks noGrp="1"/>
          </p:cNvSpPr>
          <p:nvPr>
            <p:ph idx="1"/>
          </p:nvPr>
        </p:nvSpPr>
        <p:spPr/>
        <p:txBody>
          <a:bodyPr>
            <a:normAutofit/>
          </a:bodyPr>
          <a:lstStyle/>
          <a:p>
            <a:r>
              <a:rPr lang="en-US" dirty="0" smtClean="0"/>
              <a:t>Background</a:t>
            </a:r>
          </a:p>
          <a:p>
            <a:pPr lvl="1"/>
            <a:r>
              <a:rPr lang="en-US" dirty="0" smtClean="0"/>
              <a:t>The subject was one of six siblings. One older sister; two older brothers and two younger brothers. </a:t>
            </a:r>
          </a:p>
          <a:p>
            <a:pPr lvl="1"/>
            <a:r>
              <a:rPr lang="en-US" dirty="0" smtClean="0"/>
              <a:t>At age 12 the subject suffered a traumatic hit to the head.</a:t>
            </a:r>
          </a:p>
          <a:p>
            <a:pPr lvl="1"/>
            <a:r>
              <a:rPr lang="en-US" dirty="0" smtClean="0"/>
              <a:t>At age 18 the subject fell while skiing and lost consciousness. No skull fracture was evident.</a:t>
            </a:r>
          </a:p>
          <a:p>
            <a:pPr lvl="1"/>
            <a:r>
              <a:rPr lang="en-US" dirty="0" smtClean="0"/>
              <a:t>The subject was reportedly anxious as a child and easily upset</a:t>
            </a:r>
          </a:p>
          <a:p>
            <a:pPr lvl="1"/>
            <a:r>
              <a:rPr lang="en-US" dirty="0" smtClean="0"/>
              <a:t>The subject got average marks in school. </a:t>
            </a:r>
          </a:p>
          <a:p>
            <a:pPr lvl="1"/>
            <a:r>
              <a:rPr lang="en-US" dirty="0" smtClean="0"/>
              <a:t>After finishing High School and military service the subject worked in Forestry.</a:t>
            </a:r>
          </a:p>
          <a:p>
            <a:pPr lvl="1"/>
            <a:r>
              <a:rPr lang="en-US" dirty="0" smtClean="0"/>
              <a:t>Subsequently, the subject worked as a truck driver.</a:t>
            </a:r>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22</a:t>
            </a:fld>
            <a:endParaRPr lang="en-US"/>
          </a:p>
        </p:txBody>
      </p:sp>
    </p:spTree>
    <p:extLst>
      <p:ext uri="{BB962C8B-B14F-4D97-AF65-F5344CB8AC3E}">
        <p14:creationId xmlns:p14="http://schemas.microsoft.com/office/powerpoint/2010/main" val="3835936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#15, (Dr. Jan </a:t>
            </a:r>
            <a:r>
              <a:rPr lang="en-US" dirty="0" err="1"/>
              <a:t>Wålinder</a:t>
            </a:r>
            <a:r>
              <a:rPr lang="en-US" dirty="0"/>
              <a:t>) (</a:t>
            </a:r>
            <a:r>
              <a:rPr lang="en-US" dirty="0" err="1"/>
              <a:t>cont</a:t>
            </a:r>
            <a:r>
              <a:rPr lang="en-US" dirty="0"/>
              <a:t>)</a:t>
            </a:r>
          </a:p>
        </p:txBody>
      </p:sp>
      <p:sp>
        <p:nvSpPr>
          <p:cNvPr id="3" name="Content Placeholder 2"/>
          <p:cNvSpPr>
            <a:spLocks noGrp="1"/>
          </p:cNvSpPr>
          <p:nvPr>
            <p:ph idx="1"/>
          </p:nvPr>
        </p:nvSpPr>
        <p:spPr/>
        <p:txBody>
          <a:bodyPr>
            <a:normAutofit/>
          </a:bodyPr>
          <a:lstStyle/>
          <a:p>
            <a:r>
              <a:rPr lang="en-US" dirty="0" smtClean="0"/>
              <a:t>Background (cont.)</a:t>
            </a:r>
          </a:p>
          <a:p>
            <a:pPr lvl="1"/>
            <a:r>
              <a:rPr lang="en-US" dirty="0"/>
              <a:t>Up to the age of 23 the subject had a normal sexual development and he engaged in satisfying sexual relations with women.</a:t>
            </a:r>
          </a:p>
          <a:p>
            <a:pPr lvl="1"/>
            <a:r>
              <a:rPr lang="en-US" dirty="0"/>
              <a:t>At age 23 the subject felt he was being “transformed” into a woman and the subject began to periodically cross-dress.</a:t>
            </a:r>
          </a:p>
          <a:p>
            <a:pPr lvl="1"/>
            <a:r>
              <a:rPr lang="en-US" dirty="0" smtClean="0"/>
              <a:t>At </a:t>
            </a:r>
            <a:r>
              <a:rPr lang="en-US" dirty="0"/>
              <a:t>age 24 the subject married </a:t>
            </a:r>
            <a:r>
              <a:rPr lang="en-US" dirty="0" smtClean="0"/>
              <a:t>and with his wife had </a:t>
            </a:r>
            <a:r>
              <a:rPr lang="en-US" dirty="0"/>
              <a:t>two children</a:t>
            </a:r>
            <a:r>
              <a:rPr lang="en-US" dirty="0" smtClean="0"/>
              <a:t>.</a:t>
            </a:r>
          </a:p>
          <a:p>
            <a:pPr lvl="1"/>
            <a:r>
              <a:rPr lang="en-US" dirty="0" smtClean="0"/>
              <a:t>The subject’s proclivities towards transsexualism grew</a:t>
            </a:r>
            <a:endParaRPr lang="en-US" dirty="0"/>
          </a:p>
          <a:p>
            <a:pPr lvl="1"/>
            <a:r>
              <a:rPr lang="en-US" dirty="0" smtClean="0"/>
              <a:t>As </a:t>
            </a:r>
            <a:r>
              <a:rPr lang="en-US" dirty="0"/>
              <a:t>the subject’s interest in transsexualism </a:t>
            </a:r>
            <a:r>
              <a:rPr lang="en-US" dirty="0" smtClean="0"/>
              <a:t>grew the </a:t>
            </a:r>
            <a:r>
              <a:rPr lang="en-US" dirty="0"/>
              <a:t>wife gradually lost interest in the </a:t>
            </a:r>
            <a:r>
              <a:rPr lang="en-US" dirty="0" smtClean="0"/>
              <a:t>subject.</a:t>
            </a: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23</a:t>
            </a:fld>
            <a:endParaRPr lang="en-US"/>
          </a:p>
        </p:txBody>
      </p:sp>
    </p:spTree>
    <p:extLst>
      <p:ext uri="{BB962C8B-B14F-4D97-AF65-F5344CB8AC3E}">
        <p14:creationId xmlns:p14="http://schemas.microsoft.com/office/powerpoint/2010/main" val="788821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#15, (Dr. Jan </a:t>
            </a:r>
            <a:r>
              <a:rPr lang="en-US" dirty="0" err="1"/>
              <a:t>Wålinder</a:t>
            </a:r>
            <a:r>
              <a:rPr lang="en-US" dirty="0"/>
              <a:t>) (</a:t>
            </a:r>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Background (cont.)</a:t>
            </a:r>
          </a:p>
          <a:p>
            <a:pPr lvl="1"/>
            <a:r>
              <a:rPr lang="en-US" dirty="0"/>
              <a:t>At age 29 on the event that wife threatened to leave him, the subject sought treatment for his proclivities towards transsexualism.</a:t>
            </a:r>
          </a:p>
          <a:p>
            <a:pPr lvl="1"/>
            <a:r>
              <a:rPr lang="en-US" dirty="0"/>
              <a:t>Under examination </a:t>
            </a:r>
            <a:r>
              <a:rPr lang="en-US" dirty="0" smtClean="0"/>
              <a:t>the </a:t>
            </a:r>
            <a:r>
              <a:rPr lang="en-US" dirty="0"/>
              <a:t>subject had an abnormal EEG, indicating Epilepsy.</a:t>
            </a:r>
          </a:p>
          <a:p>
            <a:pPr lvl="1"/>
            <a:r>
              <a:rPr lang="en-US" dirty="0"/>
              <a:t>As an experiment the staff administered </a:t>
            </a:r>
            <a:r>
              <a:rPr lang="en-US" dirty="0" smtClean="0"/>
              <a:t>Phenytoin—an anticonvulsant </a:t>
            </a:r>
            <a:r>
              <a:rPr lang="en-US" smtClean="0"/>
              <a:t>medication—to the </a:t>
            </a:r>
            <a:r>
              <a:rPr lang="en-US" dirty="0"/>
              <a:t>subject. Three weeks later the subject’s proclivities towards a gender transition vanished.</a:t>
            </a:r>
          </a:p>
          <a:p>
            <a:pPr lvl="1"/>
            <a:r>
              <a:rPr lang="en-US" dirty="0" smtClean="0"/>
              <a:t>The subject had an adverse reaction to the anticonvulsant medication and the medication had to be stopped.</a:t>
            </a:r>
          </a:p>
          <a:p>
            <a:pPr lvl="1"/>
            <a:r>
              <a:rPr lang="en-US" dirty="0" smtClean="0"/>
              <a:t>On the event the medication was stopped the subject’s interest towards a gender transition re-emerged.</a:t>
            </a:r>
          </a:p>
          <a:p>
            <a:pPr lvl="1"/>
            <a:r>
              <a:rPr lang="en-US" dirty="0" smtClean="0"/>
              <a:t>Other anticonvulsant were tried but were stopped when the subject complained of adverse side-effects.</a:t>
            </a:r>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24</a:t>
            </a:fld>
            <a:endParaRPr lang="en-US"/>
          </a:p>
        </p:txBody>
      </p:sp>
    </p:spTree>
    <p:extLst>
      <p:ext uri="{BB962C8B-B14F-4D97-AF65-F5344CB8AC3E}">
        <p14:creationId xmlns:p14="http://schemas.microsoft.com/office/powerpoint/2010/main" val="689548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#15, (Dr. Jan </a:t>
            </a:r>
            <a:r>
              <a:rPr lang="en-US" dirty="0" err="1"/>
              <a:t>Wålinder</a:t>
            </a:r>
            <a:r>
              <a:rPr lang="en-US" dirty="0"/>
              <a:t>) (cont.)</a:t>
            </a:r>
          </a:p>
        </p:txBody>
      </p:sp>
      <p:sp>
        <p:nvSpPr>
          <p:cNvPr id="3" name="Content Placeholder 2"/>
          <p:cNvSpPr>
            <a:spLocks noGrp="1"/>
          </p:cNvSpPr>
          <p:nvPr>
            <p:ph idx="1"/>
          </p:nvPr>
        </p:nvSpPr>
        <p:spPr/>
        <p:txBody>
          <a:bodyPr/>
          <a:lstStyle/>
          <a:p>
            <a:r>
              <a:rPr lang="en-US" dirty="0" smtClean="0"/>
              <a:t>Background (</a:t>
            </a:r>
            <a:r>
              <a:rPr lang="en-US" dirty="0" err="1" smtClean="0"/>
              <a:t>cont</a:t>
            </a:r>
            <a:r>
              <a:rPr lang="en-US" dirty="0" smtClean="0"/>
              <a:t>)</a:t>
            </a:r>
          </a:p>
          <a:p>
            <a:pPr lvl="1"/>
            <a:r>
              <a:rPr lang="en-US" dirty="0"/>
              <a:t>At age 30 the patient </a:t>
            </a:r>
            <a:r>
              <a:rPr lang="en-US" dirty="0" smtClean="0"/>
              <a:t>fully identified as a transsexual and was making plans to effect a gender transition.</a:t>
            </a:r>
            <a:endParaRPr lang="en-US" dirty="0"/>
          </a:p>
          <a:p>
            <a:pPr lvl="1"/>
            <a:r>
              <a:rPr lang="en-US" dirty="0"/>
              <a:t>The subject wife divorced him.</a:t>
            </a:r>
          </a:p>
          <a:p>
            <a:pPr lvl="1"/>
            <a:r>
              <a:rPr lang="en-US" dirty="0"/>
              <a:t>The subject reported that at age 31 his </a:t>
            </a:r>
            <a:r>
              <a:rPr lang="en-US" dirty="0" smtClean="0"/>
              <a:t>proclivities towards a gender transition had </a:t>
            </a:r>
            <a:r>
              <a:rPr lang="en-US" dirty="0"/>
              <a:t>diminished for a time, but </a:t>
            </a:r>
            <a:r>
              <a:rPr lang="en-US" dirty="0" smtClean="0"/>
              <a:t>that the interest had fully re-emerged. </a:t>
            </a:r>
          </a:p>
          <a:p>
            <a:pPr lvl="1"/>
            <a:r>
              <a:rPr lang="en-US" dirty="0" smtClean="0"/>
              <a:t>Subject reportedly felt </a:t>
            </a:r>
            <a:r>
              <a:rPr lang="en-US" dirty="0"/>
              <a:t>he could no longer function as a man. </a:t>
            </a:r>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25</a:t>
            </a:fld>
            <a:endParaRPr lang="en-US"/>
          </a:p>
        </p:txBody>
      </p:sp>
    </p:spTree>
    <p:extLst>
      <p:ext uri="{BB962C8B-B14F-4D97-AF65-F5344CB8AC3E}">
        <p14:creationId xmlns:p14="http://schemas.microsoft.com/office/powerpoint/2010/main" val="356326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#15, (Dr. Jan </a:t>
            </a:r>
            <a:r>
              <a:rPr lang="en-US" dirty="0" err="1"/>
              <a:t>Wålinder</a:t>
            </a:r>
            <a:r>
              <a:rPr lang="en-US" dirty="0"/>
              <a:t>) (cont.)</a:t>
            </a:r>
          </a:p>
        </p:txBody>
      </p:sp>
      <p:sp>
        <p:nvSpPr>
          <p:cNvPr id="3" name="Content Placeholder 2"/>
          <p:cNvSpPr>
            <a:spLocks noGrp="1"/>
          </p:cNvSpPr>
          <p:nvPr>
            <p:ph idx="1"/>
          </p:nvPr>
        </p:nvSpPr>
        <p:spPr/>
        <p:txBody>
          <a:bodyPr>
            <a:normAutofit fontScale="92500"/>
          </a:bodyPr>
          <a:lstStyle/>
          <a:p>
            <a:r>
              <a:rPr lang="en-US" dirty="0" smtClean="0"/>
              <a:t>Analysis</a:t>
            </a:r>
          </a:p>
          <a:p>
            <a:pPr lvl="1"/>
            <a:r>
              <a:rPr lang="en-US" dirty="0"/>
              <a:t>As subject’s cross-gender proclivities did not begin until age </a:t>
            </a:r>
            <a:r>
              <a:rPr lang="en-US" dirty="0" smtClean="0"/>
              <a:t>23, any diagnosis pointing towards Gender </a:t>
            </a:r>
            <a:r>
              <a:rPr lang="en-US" dirty="0"/>
              <a:t>Identity </a:t>
            </a:r>
            <a:r>
              <a:rPr lang="en-US" dirty="0" smtClean="0"/>
              <a:t>Disorder would have been fundamentally </a:t>
            </a:r>
            <a:r>
              <a:rPr lang="en-US" dirty="0"/>
              <a:t>flawed.</a:t>
            </a:r>
          </a:p>
          <a:p>
            <a:pPr lvl="1"/>
            <a:r>
              <a:rPr lang="en-US" dirty="0"/>
              <a:t>The subject pursued otherwise masculine interests. The subject reported </a:t>
            </a:r>
            <a:r>
              <a:rPr lang="en-US" dirty="0" smtClean="0"/>
              <a:t>satisfying relations with women. The </a:t>
            </a:r>
            <a:r>
              <a:rPr lang="en-US" dirty="0"/>
              <a:t>subject’s sexual history </a:t>
            </a:r>
            <a:r>
              <a:rPr lang="en-US" dirty="0" smtClean="0"/>
              <a:t>suggests </a:t>
            </a:r>
            <a:r>
              <a:rPr lang="en-US" dirty="0" err="1" smtClean="0"/>
              <a:t>autogynephilia</a:t>
            </a:r>
            <a:r>
              <a:rPr lang="en-US" dirty="0" smtClean="0"/>
              <a:t>.</a:t>
            </a:r>
          </a:p>
          <a:p>
            <a:pPr lvl="1"/>
            <a:r>
              <a:rPr lang="en-US" dirty="0" smtClean="0"/>
              <a:t>No addiction is reported in the father’s side of the family. </a:t>
            </a:r>
            <a:br>
              <a:rPr lang="en-US" dirty="0" smtClean="0"/>
            </a:br>
            <a:r>
              <a:rPr lang="en-US" dirty="0" smtClean="0"/>
              <a:t>People who are reportedly anxious, who seek excitement in life and who are more antisocial are far more likely to suffer from alcohol addiction than those that are not.</a:t>
            </a:r>
          </a:p>
          <a:p>
            <a:pPr lvl="1"/>
            <a:r>
              <a:rPr lang="en-US" dirty="0" smtClean="0"/>
              <a:t>On the administration of anti-</a:t>
            </a:r>
            <a:r>
              <a:rPr lang="en-US" dirty="0" err="1" smtClean="0"/>
              <a:t>convulsant</a:t>
            </a:r>
            <a:r>
              <a:rPr lang="en-US" dirty="0" smtClean="0"/>
              <a:t> medication the subject’s proclivities towards a gender transition evaporated only to return when the medication was stopped.</a:t>
            </a:r>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26</a:t>
            </a:fld>
            <a:endParaRPr lang="en-US"/>
          </a:p>
        </p:txBody>
      </p:sp>
    </p:spTree>
    <p:extLst>
      <p:ext uri="{BB962C8B-B14F-4D97-AF65-F5344CB8AC3E}">
        <p14:creationId xmlns:p14="http://schemas.microsoft.com/office/powerpoint/2010/main" val="41981366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G (</a:t>
            </a:r>
            <a:r>
              <a:rPr lang="en-US" dirty="0" err="1" smtClean="0"/>
              <a:t>Pichler</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Background</a:t>
            </a:r>
          </a:p>
          <a:p>
            <a:pPr lvl="1"/>
            <a:r>
              <a:rPr lang="en-US" dirty="0" smtClean="0"/>
              <a:t>The subject is an only child</a:t>
            </a:r>
          </a:p>
          <a:p>
            <a:pPr lvl="1"/>
            <a:r>
              <a:rPr lang="en-US" dirty="0" smtClean="0"/>
              <a:t>The subject suffer trauma to the head from a fall as a toddler</a:t>
            </a:r>
          </a:p>
          <a:p>
            <a:pPr lvl="1"/>
            <a:r>
              <a:rPr lang="en-US" dirty="0" smtClean="0"/>
              <a:t>The subject was somewhat shy and antisocial as a child</a:t>
            </a:r>
          </a:p>
          <a:p>
            <a:pPr lvl="1"/>
            <a:r>
              <a:rPr lang="en-US" dirty="0" smtClean="0"/>
              <a:t>The subject’s father abused alcohol “all his life”</a:t>
            </a:r>
          </a:p>
          <a:p>
            <a:pPr lvl="1"/>
            <a:r>
              <a:rPr lang="en-US" dirty="0" smtClean="0"/>
              <a:t>The subject began to question his sexuality at age five after an incident involving cross-gender role play</a:t>
            </a:r>
          </a:p>
          <a:p>
            <a:pPr lvl="1"/>
            <a:r>
              <a:rPr lang="en-US" dirty="0" smtClean="0"/>
              <a:t>The subject cross-dressed as an adolescent, but stopped on the event he entered an undergraduate program at University.</a:t>
            </a:r>
          </a:p>
          <a:p>
            <a:pPr lvl="1"/>
            <a:r>
              <a:rPr lang="en-US" dirty="0" smtClean="0"/>
              <a:t>The subject engaged in satisfying relations with a number of women until he met his first wife at age 26.</a:t>
            </a:r>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27</a:t>
            </a:fld>
            <a:endParaRPr lang="en-US"/>
          </a:p>
        </p:txBody>
      </p:sp>
    </p:spTree>
    <p:extLst>
      <p:ext uri="{BB962C8B-B14F-4D97-AF65-F5344CB8AC3E}">
        <p14:creationId xmlns:p14="http://schemas.microsoft.com/office/powerpoint/2010/main" val="698781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G (</a:t>
            </a:r>
            <a:r>
              <a:rPr lang="en-US" dirty="0" err="1"/>
              <a:t>Pichler</a:t>
            </a:r>
            <a:r>
              <a:rPr lang="en-US" dirty="0"/>
              <a:t>)</a:t>
            </a:r>
          </a:p>
        </p:txBody>
      </p:sp>
      <p:sp>
        <p:nvSpPr>
          <p:cNvPr id="3" name="Content Placeholder 2"/>
          <p:cNvSpPr>
            <a:spLocks noGrp="1"/>
          </p:cNvSpPr>
          <p:nvPr>
            <p:ph idx="1"/>
          </p:nvPr>
        </p:nvSpPr>
        <p:spPr/>
        <p:txBody>
          <a:bodyPr>
            <a:normAutofit/>
          </a:bodyPr>
          <a:lstStyle/>
          <a:p>
            <a:r>
              <a:rPr lang="en-US" dirty="0" smtClean="0"/>
              <a:t>Background</a:t>
            </a:r>
          </a:p>
          <a:p>
            <a:pPr lvl="1"/>
            <a:r>
              <a:rPr lang="en-US" dirty="0"/>
              <a:t>At age 34 the subject fathered a child, a daughter.</a:t>
            </a:r>
          </a:p>
          <a:p>
            <a:pPr lvl="1"/>
            <a:r>
              <a:rPr lang="en-US" dirty="0" smtClean="0"/>
              <a:t>At age 36 the subject’s interests in cross-dressing re-emerge on the demise of a marriage to his first wife.</a:t>
            </a:r>
          </a:p>
          <a:p>
            <a:pPr lvl="1"/>
            <a:r>
              <a:rPr lang="en-US" dirty="0" smtClean="0"/>
              <a:t>At age 36 the subject wife left him and fought to keep him from exercising any access to his daughter.</a:t>
            </a:r>
          </a:p>
          <a:p>
            <a:pPr lvl="1"/>
            <a:r>
              <a:rPr lang="en-US" dirty="0" smtClean="0"/>
              <a:t>At age 37 the subject was diagnosed as having a Gender Identity Disorder by a certified psychiatrist as part of a family assessment for court.</a:t>
            </a:r>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28</a:t>
            </a:fld>
            <a:endParaRPr lang="en-US"/>
          </a:p>
        </p:txBody>
      </p:sp>
    </p:spTree>
    <p:extLst>
      <p:ext uri="{BB962C8B-B14F-4D97-AF65-F5344CB8AC3E}">
        <p14:creationId xmlns:p14="http://schemas.microsoft.com/office/powerpoint/2010/main" val="142602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G (</a:t>
            </a:r>
            <a:r>
              <a:rPr lang="en-US" dirty="0" err="1"/>
              <a:t>Pichler</a:t>
            </a:r>
            <a:r>
              <a:rPr lang="en-US" dirty="0"/>
              <a:t>)</a:t>
            </a:r>
          </a:p>
        </p:txBody>
      </p:sp>
      <p:sp>
        <p:nvSpPr>
          <p:cNvPr id="3" name="Content Placeholder 2"/>
          <p:cNvSpPr>
            <a:spLocks noGrp="1"/>
          </p:cNvSpPr>
          <p:nvPr>
            <p:ph idx="1"/>
          </p:nvPr>
        </p:nvSpPr>
        <p:spPr/>
        <p:txBody>
          <a:bodyPr>
            <a:normAutofit/>
          </a:bodyPr>
          <a:lstStyle/>
          <a:p>
            <a:r>
              <a:rPr lang="en-US" dirty="0" smtClean="0"/>
              <a:t>Background</a:t>
            </a:r>
          </a:p>
          <a:p>
            <a:pPr lvl="1"/>
            <a:r>
              <a:rPr lang="en-US" dirty="0"/>
              <a:t>At age 38 the subject underwent HRT for the purposes of effecting a gender transition.</a:t>
            </a:r>
          </a:p>
          <a:p>
            <a:pPr lvl="1"/>
            <a:r>
              <a:rPr lang="en-US" dirty="0"/>
              <a:t>At age 40 and after undergoing HRT for 24 months, the subject took anticonvulsant medication </a:t>
            </a:r>
            <a:r>
              <a:rPr lang="en-US" dirty="0" smtClean="0"/>
              <a:t>on complaints of being mildly depressed.</a:t>
            </a:r>
            <a:endParaRPr lang="en-US" dirty="0"/>
          </a:p>
          <a:p>
            <a:pPr lvl="1"/>
            <a:r>
              <a:rPr lang="en-US" dirty="0"/>
              <a:t>Within a few weeks the subject’s interest in a gender transition evaporated.</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29</a:t>
            </a:fld>
            <a:endParaRPr lang="en-US"/>
          </a:p>
        </p:txBody>
      </p:sp>
    </p:spTree>
    <p:extLst>
      <p:ext uri="{BB962C8B-B14F-4D97-AF65-F5344CB8AC3E}">
        <p14:creationId xmlns:p14="http://schemas.microsoft.com/office/powerpoint/2010/main" val="1096701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Theory Behind Behavioral Addiction</a:t>
            </a:r>
            <a:endParaRPr lang="en-US" dirty="0"/>
          </a:p>
        </p:txBody>
      </p:sp>
      <p:sp>
        <p:nvSpPr>
          <p:cNvPr id="3" name="Content Placeholder 2"/>
          <p:cNvSpPr>
            <a:spLocks noGrp="1"/>
          </p:cNvSpPr>
          <p:nvPr>
            <p:ph idx="1"/>
          </p:nvPr>
        </p:nvSpPr>
        <p:spPr>
          <a:xfrm>
            <a:off x="838200" y="5569527"/>
            <a:ext cx="10515600" cy="607436"/>
          </a:xfrm>
        </p:spPr>
        <p:txBody>
          <a:bodyPr/>
          <a:lstStyle/>
          <a:p>
            <a:r>
              <a:rPr lang="en-US" dirty="0" smtClean="0"/>
              <a:t>Figure 2: Synapse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30591"/>
            <a:ext cx="6186055" cy="4138935"/>
          </a:xfrm>
          <a:prstGeom prst="rect">
            <a:avLst/>
          </a:prstGeom>
        </p:spPr>
      </p:pic>
      <p:sp>
        <p:nvSpPr>
          <p:cNvPr id="5" name="TextBox 4"/>
          <p:cNvSpPr txBox="1"/>
          <p:nvPr/>
        </p:nvSpPr>
        <p:spPr>
          <a:xfrm>
            <a:off x="7543800" y="2148840"/>
            <a:ext cx="184731" cy="369332"/>
          </a:xfrm>
          <a:prstGeom prst="rect">
            <a:avLst/>
          </a:prstGeom>
          <a:noFill/>
        </p:spPr>
        <p:txBody>
          <a:bodyPr wrap="none" rtlCol="0">
            <a:spAutoFit/>
          </a:bodyPr>
          <a:lstStyle/>
          <a:p>
            <a:endParaRPr lang="en-US" dirty="0"/>
          </a:p>
        </p:txBody>
      </p:sp>
      <p:sp>
        <p:nvSpPr>
          <p:cNvPr id="6" name="Footer Placeholder 5"/>
          <p:cNvSpPr>
            <a:spLocks noGrp="1"/>
          </p:cNvSpPr>
          <p:nvPr>
            <p:ph type="ftr" sz="quarter" idx="11"/>
          </p:nvPr>
        </p:nvSpPr>
        <p:spPr/>
        <p:txBody>
          <a:bodyPr/>
          <a:lstStyle/>
          <a:p>
            <a:r>
              <a:rPr lang="en-US" smtClean="0"/>
              <a:t>transgression film studios</a:t>
            </a:r>
            <a:endParaRPr lang="en-US"/>
          </a:p>
        </p:txBody>
      </p:sp>
      <p:sp>
        <p:nvSpPr>
          <p:cNvPr id="7" name="Slide Number Placeholder 6"/>
          <p:cNvSpPr>
            <a:spLocks noGrp="1"/>
          </p:cNvSpPr>
          <p:nvPr>
            <p:ph type="sldNum" sz="quarter" idx="12"/>
          </p:nvPr>
        </p:nvSpPr>
        <p:spPr/>
        <p:txBody>
          <a:bodyPr/>
          <a:lstStyle/>
          <a:p>
            <a:fld id="{0A747E60-335F-4716-AA07-C8FA56AF1F2B}" type="slidenum">
              <a:rPr lang="en-US" smtClean="0"/>
              <a:t>3</a:t>
            </a:fld>
            <a:endParaRPr lang="en-US"/>
          </a:p>
        </p:txBody>
      </p:sp>
    </p:spTree>
    <p:extLst>
      <p:ext uri="{BB962C8B-B14F-4D97-AF65-F5344CB8AC3E}">
        <p14:creationId xmlns:p14="http://schemas.microsoft.com/office/powerpoint/2010/main" val="30791833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G (</a:t>
            </a:r>
            <a:r>
              <a:rPr lang="en-US" dirty="0" err="1"/>
              <a:t>Pichler</a:t>
            </a:r>
            <a:r>
              <a:rPr lang="en-US" dirty="0"/>
              <a:t>)</a:t>
            </a:r>
          </a:p>
        </p:txBody>
      </p:sp>
      <p:sp>
        <p:nvSpPr>
          <p:cNvPr id="3" name="Content Placeholder 2"/>
          <p:cNvSpPr>
            <a:spLocks noGrp="1"/>
          </p:cNvSpPr>
          <p:nvPr>
            <p:ph idx="1"/>
          </p:nvPr>
        </p:nvSpPr>
        <p:spPr/>
        <p:txBody>
          <a:bodyPr/>
          <a:lstStyle/>
          <a:p>
            <a:r>
              <a:rPr lang="en-US" dirty="0" smtClean="0"/>
              <a:t>Background</a:t>
            </a:r>
          </a:p>
          <a:p>
            <a:pPr lvl="1"/>
            <a:r>
              <a:rPr lang="en-US" dirty="0"/>
              <a:t>At age 41 the subject’s interests in a gender transition re-emerged</a:t>
            </a:r>
          </a:p>
          <a:p>
            <a:pPr lvl="1"/>
            <a:r>
              <a:rPr lang="en-US" dirty="0"/>
              <a:t>At age 41 the subject again underwent HRT for the purposes of effecting a gender transition</a:t>
            </a:r>
          </a:p>
          <a:p>
            <a:pPr lvl="1"/>
            <a:r>
              <a:rPr lang="en-US" dirty="0"/>
              <a:t>At age 41 the subject again took anticonvulsant medication for an </a:t>
            </a:r>
            <a:r>
              <a:rPr lang="en-US" dirty="0" err="1"/>
              <a:t>ancilliary</a:t>
            </a:r>
            <a:r>
              <a:rPr lang="en-US" dirty="0"/>
              <a:t> health issue.</a:t>
            </a:r>
          </a:p>
          <a:p>
            <a:pPr lvl="1"/>
            <a:r>
              <a:rPr lang="en-US" dirty="0"/>
              <a:t>At age 42 after a few months of taking anticonvulsant medication the subject’s interest towards a gender transition again </a:t>
            </a:r>
            <a:r>
              <a:rPr lang="en-US" dirty="0" smtClean="0"/>
              <a:t>evaporated.</a:t>
            </a: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30</a:t>
            </a:fld>
            <a:endParaRPr lang="en-US"/>
          </a:p>
        </p:txBody>
      </p:sp>
    </p:spTree>
    <p:extLst>
      <p:ext uri="{BB962C8B-B14F-4D97-AF65-F5344CB8AC3E}">
        <p14:creationId xmlns:p14="http://schemas.microsoft.com/office/powerpoint/2010/main" val="4100205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G (</a:t>
            </a:r>
            <a:r>
              <a:rPr lang="en-US" dirty="0" err="1"/>
              <a:t>Pichler</a:t>
            </a:r>
            <a:r>
              <a:rPr lang="en-US" dirty="0"/>
              <a:t>)</a:t>
            </a:r>
          </a:p>
        </p:txBody>
      </p:sp>
      <p:sp>
        <p:nvSpPr>
          <p:cNvPr id="3" name="Content Placeholder 2"/>
          <p:cNvSpPr>
            <a:spLocks noGrp="1"/>
          </p:cNvSpPr>
          <p:nvPr>
            <p:ph idx="1"/>
          </p:nvPr>
        </p:nvSpPr>
        <p:spPr/>
        <p:txBody>
          <a:bodyPr/>
          <a:lstStyle/>
          <a:p>
            <a:r>
              <a:rPr lang="en-US" dirty="0" smtClean="0"/>
              <a:t>Background</a:t>
            </a:r>
          </a:p>
          <a:p>
            <a:pPr lvl="1"/>
            <a:r>
              <a:rPr lang="en-US" dirty="0"/>
              <a:t>At age 44 the subject again underwent HRT for the purposes of effecting a gender transition.</a:t>
            </a:r>
          </a:p>
          <a:p>
            <a:pPr lvl="1"/>
            <a:r>
              <a:rPr lang="en-US" dirty="0"/>
              <a:t>After only three months the patient </a:t>
            </a:r>
            <a:r>
              <a:rPr lang="en-US" dirty="0" smtClean="0"/>
              <a:t>complained of feeling depressed and </a:t>
            </a:r>
            <a:r>
              <a:rPr lang="en-US" dirty="0"/>
              <a:t>stopped the medication.</a:t>
            </a:r>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31</a:t>
            </a:fld>
            <a:endParaRPr lang="en-US"/>
          </a:p>
        </p:txBody>
      </p:sp>
    </p:spTree>
    <p:extLst>
      <p:ext uri="{BB962C8B-B14F-4D97-AF65-F5344CB8AC3E}">
        <p14:creationId xmlns:p14="http://schemas.microsoft.com/office/powerpoint/2010/main" val="3059783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G (</a:t>
            </a:r>
            <a:r>
              <a:rPr lang="en-US" dirty="0" err="1"/>
              <a:t>Pichler</a:t>
            </a:r>
            <a:r>
              <a:rPr lang="en-US" dirty="0"/>
              <a:t>)</a:t>
            </a:r>
          </a:p>
        </p:txBody>
      </p:sp>
      <p:sp>
        <p:nvSpPr>
          <p:cNvPr id="3" name="Content Placeholder 2"/>
          <p:cNvSpPr>
            <a:spLocks noGrp="1"/>
          </p:cNvSpPr>
          <p:nvPr>
            <p:ph idx="1"/>
          </p:nvPr>
        </p:nvSpPr>
        <p:spPr/>
        <p:txBody>
          <a:bodyPr/>
          <a:lstStyle/>
          <a:p>
            <a:r>
              <a:rPr lang="en-US" dirty="0" smtClean="0"/>
              <a:t>Analysis</a:t>
            </a:r>
          </a:p>
          <a:p>
            <a:pPr lvl="1"/>
            <a:r>
              <a:rPr lang="en-US" dirty="0" smtClean="0"/>
              <a:t>The subject began to question his sexuality at age 5 after an incident involving gender role play. </a:t>
            </a:r>
            <a:br>
              <a:rPr lang="en-US" dirty="0" smtClean="0"/>
            </a:br>
            <a:r>
              <a:rPr lang="en-US" dirty="0" smtClean="0"/>
              <a:t>At age 5 a person’s gender identity is immutable. Any diagnosis of Gender Identity Disorder is thus fundamentally flawed.</a:t>
            </a:r>
          </a:p>
          <a:p>
            <a:pPr lvl="1"/>
            <a:r>
              <a:rPr lang="en-US" dirty="0" smtClean="0"/>
              <a:t>The subject was reported introverted as a child, adding to the risk of succumbing to addiction.</a:t>
            </a:r>
          </a:p>
          <a:p>
            <a:pPr lvl="1"/>
            <a:r>
              <a:rPr lang="en-US" dirty="0" smtClean="0"/>
              <a:t>The subject suffer trauma to the head as a child.</a:t>
            </a:r>
            <a:br>
              <a:rPr lang="en-US" dirty="0" smtClean="0"/>
            </a:br>
            <a:r>
              <a:rPr lang="en-US" dirty="0" smtClean="0"/>
              <a:t>Children that suffer trauma to the head as an infant and have brain legions are more likely to develop paraphilic </a:t>
            </a:r>
            <a:r>
              <a:rPr lang="en-US" dirty="0" err="1" smtClean="0"/>
              <a:t>tendancies</a:t>
            </a:r>
            <a:r>
              <a:rPr lang="en-US" dirty="0" smtClean="0"/>
              <a:t> later in life. [</a:t>
            </a:r>
            <a:r>
              <a:rPr lang="en-US" dirty="0" err="1"/>
              <a:t>Kolársky</a:t>
            </a:r>
            <a:r>
              <a:rPr lang="en-US" dirty="0"/>
              <a:t> et al. [1967] </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32</a:t>
            </a:fld>
            <a:endParaRPr lang="en-US"/>
          </a:p>
        </p:txBody>
      </p:sp>
    </p:spTree>
    <p:extLst>
      <p:ext uri="{BB962C8B-B14F-4D97-AF65-F5344CB8AC3E}">
        <p14:creationId xmlns:p14="http://schemas.microsoft.com/office/powerpoint/2010/main" val="18352610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G (</a:t>
            </a:r>
            <a:r>
              <a:rPr lang="en-US" dirty="0" err="1"/>
              <a:t>Pichler</a:t>
            </a:r>
            <a:r>
              <a:rPr lang="en-US" dirty="0"/>
              <a:t>)</a:t>
            </a:r>
          </a:p>
        </p:txBody>
      </p:sp>
      <p:sp>
        <p:nvSpPr>
          <p:cNvPr id="3" name="Content Placeholder 2"/>
          <p:cNvSpPr>
            <a:spLocks noGrp="1"/>
          </p:cNvSpPr>
          <p:nvPr>
            <p:ph idx="1"/>
          </p:nvPr>
        </p:nvSpPr>
        <p:spPr/>
        <p:txBody>
          <a:bodyPr/>
          <a:lstStyle/>
          <a:p>
            <a:r>
              <a:rPr lang="en-US" dirty="0" smtClean="0"/>
              <a:t>Analysis</a:t>
            </a:r>
          </a:p>
          <a:p>
            <a:pPr lvl="1"/>
            <a:r>
              <a:rPr lang="en-US" dirty="0" smtClean="0"/>
              <a:t>The subject was never diagnosed with Epilepsy. However each time Dr. Cashman administered anticonvulsant medication to the subject, the subject proclivities towards a gender transition evaporated whether the subject suffered from a mild depression or not.</a:t>
            </a:r>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33</a:t>
            </a:fld>
            <a:endParaRPr lang="en-US"/>
          </a:p>
        </p:txBody>
      </p:sp>
    </p:spTree>
    <p:extLst>
      <p:ext uri="{BB962C8B-B14F-4D97-AF65-F5344CB8AC3E}">
        <p14:creationId xmlns:p14="http://schemas.microsoft.com/office/powerpoint/2010/main" val="527813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Illustrations of </a:t>
            </a:r>
            <a:r>
              <a:rPr lang="en-US" dirty="0" err="1" smtClean="0"/>
              <a:t>Autogynephilic</a:t>
            </a:r>
            <a:r>
              <a:rPr lang="en-US" dirty="0" smtClean="0"/>
              <a:t> Addiction, Phase 1, </a:t>
            </a:r>
            <a:r>
              <a:rPr lang="en-US" i="1" dirty="0" smtClean="0"/>
              <a:t>Contraction</a:t>
            </a:r>
            <a:endParaRPr lang="en-US" dirty="0"/>
          </a:p>
        </p:txBody>
      </p:sp>
      <p:sp>
        <p:nvSpPr>
          <p:cNvPr id="3" name="Content Placeholder 2"/>
          <p:cNvSpPr>
            <a:spLocks noGrp="1"/>
          </p:cNvSpPr>
          <p:nvPr>
            <p:ph idx="1"/>
          </p:nvPr>
        </p:nvSpPr>
        <p:spPr>
          <a:xfrm>
            <a:off x="838200" y="5081155"/>
            <a:ext cx="10515600" cy="1095808"/>
          </a:xfrm>
        </p:spPr>
        <p:txBody>
          <a:bodyPr/>
          <a:lstStyle/>
          <a:p>
            <a:r>
              <a:rPr lang="en-US" dirty="0"/>
              <a:t>The Outer Limits Original Series S1E11 - It Crawled Out of the Woodwork</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690688"/>
            <a:ext cx="5811982" cy="3269240"/>
          </a:xfrm>
          <a:prstGeom prst="rect">
            <a:avLst/>
          </a:prstGeom>
        </p:spPr>
      </p:pic>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34</a:t>
            </a:fld>
            <a:endParaRPr lang="en-US"/>
          </a:p>
        </p:txBody>
      </p:sp>
    </p:spTree>
    <p:extLst>
      <p:ext uri="{BB962C8B-B14F-4D97-AF65-F5344CB8AC3E}">
        <p14:creationId xmlns:p14="http://schemas.microsoft.com/office/powerpoint/2010/main" val="26942868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Illustrations of </a:t>
            </a:r>
            <a:r>
              <a:rPr lang="en-US" dirty="0" err="1" smtClean="0"/>
              <a:t>Autogynephilic</a:t>
            </a:r>
            <a:r>
              <a:rPr lang="en-US" dirty="0" smtClean="0"/>
              <a:t> Addiction, Phase 1, </a:t>
            </a:r>
            <a:r>
              <a:rPr lang="en-US" i="1" dirty="0" smtClean="0"/>
              <a:t>Contraction (cont.)</a:t>
            </a:r>
            <a:endParaRPr lang="en-US" i="1" dirty="0"/>
          </a:p>
        </p:txBody>
      </p:sp>
      <p:sp>
        <p:nvSpPr>
          <p:cNvPr id="3" name="Content Placeholder 2"/>
          <p:cNvSpPr>
            <a:spLocks noGrp="1"/>
          </p:cNvSpPr>
          <p:nvPr>
            <p:ph idx="1"/>
          </p:nvPr>
        </p:nvSpPr>
        <p:spPr>
          <a:xfrm>
            <a:off x="838200" y="5257799"/>
            <a:ext cx="10515600" cy="919163"/>
          </a:xfrm>
        </p:spPr>
        <p:txBody>
          <a:bodyPr/>
          <a:lstStyle/>
          <a:p>
            <a:r>
              <a:rPr lang="en-US" dirty="0"/>
              <a:t>The Outer Limits Original Series S1E30 – Production and Decay of Strange Particles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90688"/>
            <a:ext cx="4731327" cy="3528447"/>
          </a:xfrm>
          <a:prstGeom prst="rect">
            <a:avLst/>
          </a:prstGeom>
        </p:spPr>
      </p:pic>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35</a:t>
            </a:fld>
            <a:endParaRPr lang="en-US"/>
          </a:p>
        </p:txBody>
      </p:sp>
    </p:spTree>
    <p:extLst>
      <p:ext uri="{BB962C8B-B14F-4D97-AF65-F5344CB8AC3E}">
        <p14:creationId xmlns:p14="http://schemas.microsoft.com/office/powerpoint/2010/main" val="2194591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Illustrations of </a:t>
            </a:r>
            <a:r>
              <a:rPr lang="en-US" dirty="0" err="1" smtClean="0"/>
              <a:t>Autogynephilic</a:t>
            </a:r>
            <a:r>
              <a:rPr lang="en-US" dirty="0" smtClean="0"/>
              <a:t> Addiction, Phase 1, </a:t>
            </a:r>
            <a:r>
              <a:rPr lang="en-US" i="1" dirty="0" smtClean="0"/>
              <a:t>Contraction (cont.)</a:t>
            </a:r>
            <a:endParaRPr lang="en-US" dirty="0"/>
          </a:p>
        </p:txBody>
      </p:sp>
      <p:sp>
        <p:nvSpPr>
          <p:cNvPr id="3" name="Content Placeholder 2"/>
          <p:cNvSpPr>
            <a:spLocks noGrp="1"/>
          </p:cNvSpPr>
          <p:nvPr>
            <p:ph idx="1"/>
          </p:nvPr>
        </p:nvSpPr>
        <p:spPr>
          <a:xfrm>
            <a:off x="838200" y="5424055"/>
            <a:ext cx="10515600" cy="752908"/>
          </a:xfrm>
        </p:spPr>
        <p:txBody>
          <a:bodyPr/>
          <a:lstStyle/>
          <a:p>
            <a:r>
              <a:rPr lang="en-US" dirty="0"/>
              <a:t>Proud mother who enjoys dressing her son as girl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914525"/>
            <a:ext cx="2504841" cy="3509530"/>
          </a:xfrm>
          <a:prstGeom prst="rect">
            <a:avLst/>
          </a:prstGeom>
        </p:spPr>
      </p:pic>
      <p:sp>
        <p:nvSpPr>
          <p:cNvPr id="5" name="Footer Placeholder 4"/>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36</a:t>
            </a:fld>
            <a:endParaRPr lang="en-US"/>
          </a:p>
        </p:txBody>
      </p:sp>
    </p:spTree>
    <p:extLst>
      <p:ext uri="{BB962C8B-B14F-4D97-AF65-F5344CB8AC3E}">
        <p14:creationId xmlns:p14="http://schemas.microsoft.com/office/powerpoint/2010/main" val="1582985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Theory Behind Behavioral Addiction</a:t>
            </a:r>
            <a:endParaRPr lang="en-US" dirty="0"/>
          </a:p>
        </p:txBody>
      </p:sp>
      <p:sp>
        <p:nvSpPr>
          <p:cNvPr id="3" name="Content Placeholder 2"/>
          <p:cNvSpPr>
            <a:spLocks noGrp="1"/>
          </p:cNvSpPr>
          <p:nvPr>
            <p:ph idx="1"/>
          </p:nvPr>
        </p:nvSpPr>
        <p:spPr>
          <a:xfrm>
            <a:off x="838200" y="5642263"/>
            <a:ext cx="10515600" cy="534699"/>
          </a:xfrm>
        </p:spPr>
        <p:txBody>
          <a:bodyPr/>
          <a:lstStyle/>
          <a:p>
            <a:r>
              <a:rPr lang="en-US" dirty="0" smtClean="0"/>
              <a:t>figure 3: an example of a healthy reward system</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01497"/>
            <a:ext cx="6861464" cy="4240766"/>
          </a:xfrm>
          <a:prstGeom prst="rect">
            <a:avLst/>
          </a:prstGeom>
        </p:spPr>
      </p:pic>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6" name="Slide Number Placeholder 5"/>
          <p:cNvSpPr>
            <a:spLocks noGrp="1"/>
          </p:cNvSpPr>
          <p:nvPr>
            <p:ph type="sldNum" sz="quarter" idx="12"/>
          </p:nvPr>
        </p:nvSpPr>
        <p:spPr/>
        <p:txBody>
          <a:bodyPr/>
          <a:lstStyle/>
          <a:p>
            <a:fld id="{0A747E60-335F-4716-AA07-C8FA56AF1F2B}" type="slidenum">
              <a:rPr lang="en-US" smtClean="0"/>
              <a:t>4</a:t>
            </a:fld>
            <a:endParaRPr lang="en-US"/>
          </a:p>
        </p:txBody>
      </p:sp>
    </p:spTree>
    <p:extLst>
      <p:ext uri="{BB962C8B-B14F-4D97-AF65-F5344CB8AC3E}">
        <p14:creationId xmlns:p14="http://schemas.microsoft.com/office/powerpoint/2010/main" val="3895369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Theory Behind Behavioral Addiction</a:t>
            </a:r>
            <a:endParaRPr lang="en-US" dirty="0"/>
          </a:p>
        </p:txBody>
      </p:sp>
      <p:sp>
        <p:nvSpPr>
          <p:cNvPr id="5" name="Content Placeholder 4"/>
          <p:cNvSpPr>
            <a:spLocks noGrp="1"/>
          </p:cNvSpPr>
          <p:nvPr>
            <p:ph idx="1"/>
          </p:nvPr>
        </p:nvSpPr>
        <p:spPr>
          <a:xfrm>
            <a:off x="838200" y="5679759"/>
            <a:ext cx="10515600" cy="497203"/>
          </a:xfrm>
        </p:spPr>
        <p:txBody>
          <a:bodyPr/>
          <a:lstStyle/>
          <a:p>
            <a:r>
              <a:rPr lang="en-US" dirty="0"/>
              <a:t>figure 4: an example of a faulty reward system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1426152"/>
            <a:ext cx="6882243" cy="4253608"/>
          </a:xfrm>
          <a:prstGeom prst="rect">
            <a:avLst/>
          </a:prstGeom>
        </p:spPr>
      </p:pic>
      <p:sp>
        <p:nvSpPr>
          <p:cNvPr id="3" name="Footer Placeholder 2"/>
          <p:cNvSpPr>
            <a:spLocks noGrp="1"/>
          </p:cNvSpPr>
          <p:nvPr>
            <p:ph type="ftr" sz="quarter" idx="11"/>
          </p:nvPr>
        </p:nvSpPr>
        <p:spPr/>
        <p:txBody>
          <a:bodyPr/>
          <a:lstStyle/>
          <a:p>
            <a:r>
              <a:rPr lang="en-US" smtClean="0"/>
              <a:t>transgression film studios</a:t>
            </a:r>
            <a:endParaRPr lang="en-US"/>
          </a:p>
        </p:txBody>
      </p:sp>
      <p:sp>
        <p:nvSpPr>
          <p:cNvPr id="4" name="Slide Number Placeholder 3"/>
          <p:cNvSpPr>
            <a:spLocks noGrp="1"/>
          </p:cNvSpPr>
          <p:nvPr>
            <p:ph type="sldNum" sz="quarter" idx="12"/>
          </p:nvPr>
        </p:nvSpPr>
        <p:spPr/>
        <p:txBody>
          <a:bodyPr/>
          <a:lstStyle/>
          <a:p>
            <a:fld id="{0A747E60-335F-4716-AA07-C8FA56AF1F2B}" type="slidenum">
              <a:rPr lang="en-US" smtClean="0"/>
              <a:t>5</a:t>
            </a:fld>
            <a:endParaRPr lang="en-US"/>
          </a:p>
        </p:txBody>
      </p:sp>
    </p:spTree>
    <p:extLst>
      <p:ext uri="{BB962C8B-B14F-4D97-AF65-F5344CB8AC3E}">
        <p14:creationId xmlns:p14="http://schemas.microsoft.com/office/powerpoint/2010/main" val="434931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Addiction and Heredity</a:t>
            </a:r>
            <a:endParaRPr lang="en-US" dirty="0"/>
          </a:p>
        </p:txBody>
      </p:sp>
      <p:sp>
        <p:nvSpPr>
          <p:cNvPr id="3" name="Content Placeholder 2"/>
          <p:cNvSpPr>
            <a:spLocks noGrp="1"/>
          </p:cNvSpPr>
          <p:nvPr>
            <p:ph idx="1"/>
          </p:nvPr>
        </p:nvSpPr>
        <p:spPr/>
        <p:txBody>
          <a:bodyPr/>
          <a:lstStyle/>
          <a:p>
            <a:r>
              <a:rPr lang="en-US" dirty="0" smtClean="0"/>
              <a:t>Behavioral Addiction is a mental disorder</a:t>
            </a:r>
          </a:p>
          <a:p>
            <a:r>
              <a:rPr lang="en-US" dirty="0" smtClean="0"/>
              <a:t>The illness is contracted via heredity; the illness passes from the chromosomes of the male parent to the offspring.</a:t>
            </a:r>
          </a:p>
          <a:p>
            <a:r>
              <a:rPr lang="en-US" dirty="0" smtClean="0"/>
              <a:t>The disorder is three time more prevalent in male offspring than female offspring. Thus, the male-to-female ratios of behavioral addiction is ~3:1.</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6</a:t>
            </a:fld>
            <a:endParaRPr lang="en-US"/>
          </a:p>
        </p:txBody>
      </p:sp>
    </p:spTree>
    <p:extLst>
      <p:ext uri="{BB962C8B-B14F-4D97-AF65-F5344CB8AC3E}">
        <p14:creationId xmlns:p14="http://schemas.microsoft.com/office/powerpoint/2010/main" val="3662205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non-substance-related addictions</a:t>
            </a:r>
            <a:endParaRPr lang="en-US" dirty="0"/>
          </a:p>
        </p:txBody>
      </p:sp>
      <p:sp>
        <p:nvSpPr>
          <p:cNvPr id="3" name="Content Placeholder 2"/>
          <p:cNvSpPr>
            <a:spLocks noGrp="1"/>
          </p:cNvSpPr>
          <p:nvPr>
            <p:ph idx="1"/>
          </p:nvPr>
        </p:nvSpPr>
        <p:spPr/>
        <p:txBody>
          <a:bodyPr/>
          <a:lstStyle/>
          <a:p>
            <a:r>
              <a:rPr lang="en-US" dirty="0" smtClean="0"/>
              <a:t>Pathological gambling</a:t>
            </a:r>
          </a:p>
          <a:p>
            <a:r>
              <a:rPr lang="en-US" dirty="0" smtClean="0"/>
              <a:t>Shopping</a:t>
            </a:r>
          </a:p>
          <a:p>
            <a:r>
              <a:rPr lang="en-US" dirty="0" smtClean="0"/>
              <a:t>Sport</a:t>
            </a:r>
          </a:p>
          <a:p>
            <a:r>
              <a:rPr lang="en-US" dirty="0" smtClean="0"/>
              <a:t>Working</a:t>
            </a:r>
          </a:p>
          <a:p>
            <a:r>
              <a:rPr lang="en-US" dirty="0" smtClean="0"/>
              <a:t>Computer</a:t>
            </a:r>
          </a:p>
          <a:p>
            <a:r>
              <a:rPr lang="en-US" dirty="0" smtClean="0"/>
              <a:t>Internet</a:t>
            </a:r>
          </a:p>
          <a:p>
            <a:r>
              <a:rPr lang="en-US" dirty="0" smtClean="0"/>
              <a:t>Sex</a:t>
            </a:r>
          </a:p>
          <a:p>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7</a:t>
            </a:fld>
            <a:endParaRPr lang="en-US"/>
          </a:p>
        </p:txBody>
      </p:sp>
    </p:spTree>
    <p:extLst>
      <p:ext uri="{BB962C8B-B14F-4D97-AF65-F5344CB8AC3E}">
        <p14:creationId xmlns:p14="http://schemas.microsoft.com/office/powerpoint/2010/main" val="2564979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Autogynephilic</a:t>
            </a:r>
            <a:r>
              <a:rPr lang="en-US" dirty="0"/>
              <a:t> </a:t>
            </a:r>
            <a:r>
              <a:rPr lang="en-US" dirty="0" smtClean="0"/>
              <a:t>Addiction</a:t>
            </a:r>
            <a:endParaRPr lang="en-US" dirty="0"/>
          </a:p>
        </p:txBody>
      </p:sp>
      <p:sp>
        <p:nvSpPr>
          <p:cNvPr id="3" name="Content Placeholder 2"/>
          <p:cNvSpPr>
            <a:spLocks noGrp="1"/>
          </p:cNvSpPr>
          <p:nvPr>
            <p:ph idx="1"/>
          </p:nvPr>
        </p:nvSpPr>
        <p:spPr/>
        <p:txBody>
          <a:bodyPr/>
          <a:lstStyle/>
          <a:p>
            <a:r>
              <a:rPr lang="en-US" dirty="0" err="1" smtClean="0"/>
              <a:t>Autogynephilia</a:t>
            </a:r>
            <a:r>
              <a:rPr lang="en-US" dirty="0" smtClean="0"/>
              <a:t> is a </a:t>
            </a:r>
            <a:r>
              <a:rPr lang="en-US" dirty="0"/>
              <a:t>behavioral </a:t>
            </a:r>
            <a:r>
              <a:rPr lang="en-US" dirty="0" smtClean="0"/>
              <a:t>addiction.</a:t>
            </a:r>
          </a:p>
          <a:p>
            <a:r>
              <a:rPr lang="en-US" dirty="0" err="1" smtClean="0"/>
              <a:t>Autogynephilic</a:t>
            </a:r>
            <a:r>
              <a:rPr lang="en-US" dirty="0" smtClean="0"/>
              <a:t> addiction </a:t>
            </a:r>
            <a:r>
              <a:rPr lang="en-US" dirty="0"/>
              <a:t>works in the same manner as sex addiction, Internet addiction or gambling addiction, and is caused by a faulty reward system in the human </a:t>
            </a:r>
            <a:r>
              <a:rPr lang="en-US" dirty="0" smtClean="0"/>
              <a:t>brain.</a:t>
            </a:r>
          </a:p>
          <a:p>
            <a:r>
              <a:rPr lang="en-US" dirty="0" err="1"/>
              <a:t>Autogynephilia</a:t>
            </a:r>
            <a:r>
              <a:rPr lang="en-US" dirty="0"/>
              <a:t> meets all the </a:t>
            </a:r>
            <a:r>
              <a:rPr lang="en-US" u="sng" dirty="0" smtClean="0"/>
              <a:t>diagnostic </a:t>
            </a:r>
            <a:r>
              <a:rPr lang="en-US" u="sng" dirty="0" err="1"/>
              <a:t>characterists</a:t>
            </a:r>
            <a:r>
              <a:rPr lang="en-US" dirty="0"/>
              <a:t> of a behavioral addiction</a:t>
            </a: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8</a:t>
            </a:fld>
            <a:endParaRPr lang="en-US"/>
          </a:p>
        </p:txBody>
      </p:sp>
    </p:spTree>
    <p:extLst>
      <p:ext uri="{BB962C8B-B14F-4D97-AF65-F5344CB8AC3E}">
        <p14:creationId xmlns:p14="http://schemas.microsoft.com/office/powerpoint/2010/main" val="4109919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t>
            </a:r>
            <a:r>
              <a:rPr lang="en-US" dirty="0" err="1"/>
              <a:t>behavioural</a:t>
            </a:r>
            <a:r>
              <a:rPr lang="en-US" dirty="0"/>
              <a:t> addictions </a:t>
            </a:r>
            <a:r>
              <a:rPr lang="en-US" dirty="0" smtClean="0"/>
              <a:t/>
            </a:r>
            <a:br>
              <a:rPr lang="en-US" dirty="0" smtClean="0"/>
            </a:br>
            <a:r>
              <a:rPr lang="en-US" dirty="0" smtClean="0"/>
              <a:t>(</a:t>
            </a:r>
            <a:r>
              <a:rPr lang="en-US" dirty="0" err="1"/>
              <a:t>Grüsser</a:t>
            </a:r>
            <a:r>
              <a:rPr lang="en-US" dirty="0"/>
              <a:t> and </a:t>
            </a:r>
            <a:r>
              <a:rPr lang="en-US" dirty="0" err="1" smtClean="0"/>
              <a:t>Thalemann</a:t>
            </a:r>
            <a:r>
              <a:rPr lang="en-US" dirty="0" smtClean="0"/>
              <a:t>, NIH)</a:t>
            </a:r>
            <a:endParaRPr lang="en-US" dirty="0"/>
          </a:p>
        </p:txBody>
      </p:sp>
      <p:sp>
        <p:nvSpPr>
          <p:cNvPr id="3" name="Content Placeholder 2"/>
          <p:cNvSpPr>
            <a:spLocks noGrp="1"/>
          </p:cNvSpPr>
          <p:nvPr>
            <p:ph idx="1"/>
          </p:nvPr>
        </p:nvSpPr>
        <p:spPr/>
        <p:txBody>
          <a:bodyPr>
            <a:normAutofit fontScale="92500" lnSpcReduction="10000"/>
          </a:bodyPr>
          <a:lstStyle/>
          <a:p>
            <a:r>
              <a:rPr lang="en-US" dirty="0"/>
              <a:t>Characteristics of </a:t>
            </a:r>
            <a:r>
              <a:rPr lang="en-US" dirty="0" err="1"/>
              <a:t>behavioural</a:t>
            </a:r>
            <a:r>
              <a:rPr lang="en-US" dirty="0"/>
              <a:t> addictions according to </a:t>
            </a:r>
            <a:r>
              <a:rPr lang="en-US" dirty="0" err="1"/>
              <a:t>Grüsser</a:t>
            </a:r>
            <a:r>
              <a:rPr lang="en-US" dirty="0"/>
              <a:t> and </a:t>
            </a:r>
            <a:r>
              <a:rPr lang="en-US" dirty="0" err="1"/>
              <a:t>Thalemann</a:t>
            </a:r>
            <a:r>
              <a:rPr lang="en-US" dirty="0"/>
              <a:t> [</a:t>
            </a:r>
            <a:r>
              <a:rPr lang="en-US" u="sng" dirty="0">
                <a:hlinkClick r:id="rId2"/>
              </a:rPr>
              <a:t>9</a:t>
            </a:r>
            <a:r>
              <a:rPr lang="en-US" dirty="0"/>
              <a:t>] include:</a:t>
            </a:r>
          </a:p>
          <a:p>
            <a:pPr lvl="1"/>
            <a:r>
              <a:rPr lang="en-US" dirty="0"/>
              <a:t>The </a:t>
            </a:r>
            <a:r>
              <a:rPr lang="en-US" dirty="0" err="1"/>
              <a:t>behaviour</a:t>
            </a:r>
            <a:r>
              <a:rPr lang="en-US" dirty="0"/>
              <a:t> is exhibited over a long period of time (at least 12 months) in an excessive, aberrant form, deviating from the norm or extravagant (e.g., regarding its frequency and intensity)</a:t>
            </a:r>
          </a:p>
          <a:p>
            <a:pPr lvl="1"/>
            <a:r>
              <a:rPr lang="en-US" dirty="0"/>
              <a:t>Loss of control over the excessive </a:t>
            </a:r>
            <a:r>
              <a:rPr lang="en-US" dirty="0" err="1"/>
              <a:t>behaviour</a:t>
            </a:r>
            <a:r>
              <a:rPr lang="en-US" dirty="0"/>
              <a:t> (duration, frequency, intensity, risk) when the </a:t>
            </a:r>
            <a:r>
              <a:rPr lang="en-US" dirty="0" err="1"/>
              <a:t>behaviour</a:t>
            </a:r>
            <a:r>
              <a:rPr lang="en-US" dirty="0"/>
              <a:t> started</a:t>
            </a:r>
          </a:p>
          <a:p>
            <a:pPr lvl="1"/>
            <a:r>
              <a:rPr lang="en-US" dirty="0"/>
              <a:t>Reward effect (the excessive </a:t>
            </a:r>
            <a:r>
              <a:rPr lang="en-US" dirty="0" err="1"/>
              <a:t>behaviour</a:t>
            </a:r>
            <a:r>
              <a:rPr lang="en-US" dirty="0"/>
              <a:t> is instantly considered to be rewarding) </a:t>
            </a:r>
            <a:endParaRPr lang="en-US" dirty="0" smtClean="0"/>
          </a:p>
          <a:p>
            <a:pPr lvl="1"/>
            <a:r>
              <a:rPr lang="en-US" dirty="0"/>
              <a:t>Development of tolerance (the </a:t>
            </a:r>
            <a:r>
              <a:rPr lang="en-US" dirty="0" err="1"/>
              <a:t>behaviour</a:t>
            </a:r>
            <a:r>
              <a:rPr lang="en-US" dirty="0"/>
              <a:t> is conducted longer, more often and more intensively in order to achieve the desired effect; in unvaried form, intensity and frequency the desired effect fails to appear)</a:t>
            </a:r>
          </a:p>
          <a:p>
            <a:pPr lvl="1"/>
            <a:r>
              <a:rPr lang="en-US" dirty="0"/>
              <a:t>The </a:t>
            </a:r>
            <a:r>
              <a:rPr lang="en-US" dirty="0" err="1"/>
              <a:t>behaviour</a:t>
            </a:r>
            <a:r>
              <a:rPr lang="en-US" dirty="0"/>
              <a:t> that was initially perceived as pleasant, positive and rewarding is increasingly considered to be unpleasant in the course of the addiction </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transgression film studios</a:t>
            </a:r>
            <a:endParaRPr lang="en-US"/>
          </a:p>
        </p:txBody>
      </p:sp>
      <p:sp>
        <p:nvSpPr>
          <p:cNvPr id="5" name="Slide Number Placeholder 4"/>
          <p:cNvSpPr>
            <a:spLocks noGrp="1"/>
          </p:cNvSpPr>
          <p:nvPr>
            <p:ph type="sldNum" sz="quarter" idx="12"/>
          </p:nvPr>
        </p:nvSpPr>
        <p:spPr/>
        <p:txBody>
          <a:bodyPr/>
          <a:lstStyle/>
          <a:p>
            <a:fld id="{0A747E60-335F-4716-AA07-C8FA56AF1F2B}" type="slidenum">
              <a:rPr lang="en-US" smtClean="0"/>
              <a:t>9</a:t>
            </a:fld>
            <a:endParaRPr lang="en-US"/>
          </a:p>
        </p:txBody>
      </p:sp>
    </p:spTree>
    <p:extLst>
      <p:ext uri="{BB962C8B-B14F-4D97-AF65-F5344CB8AC3E}">
        <p14:creationId xmlns:p14="http://schemas.microsoft.com/office/powerpoint/2010/main" val="3425210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4018</TotalTime>
  <Words>2501</Words>
  <Application>Microsoft Office PowerPoint</Application>
  <PresentationFormat>Widescreen</PresentationFormat>
  <Paragraphs>259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Autogynephilic Addiction</vt:lpstr>
      <vt:lpstr>The Theory Behind Behavioral Addiction</vt:lpstr>
      <vt:lpstr>The Theory Behind Behavioral Addiction</vt:lpstr>
      <vt:lpstr>The Theory Behind Behavioral Addiction</vt:lpstr>
      <vt:lpstr>The Theory Behind Behavioral Addiction</vt:lpstr>
      <vt:lpstr>Behavioral Addiction and Heredity</vt:lpstr>
      <vt:lpstr>Examples of non-substance-related addictions</vt:lpstr>
      <vt:lpstr>Autogynephilic Addiction</vt:lpstr>
      <vt:lpstr>Characteristics of behavioural addictions  (Grüsser and Thalemann, NIH)</vt:lpstr>
      <vt:lpstr>Characteristics of behavioural addictions  (Grüsser and Thalemann, NIH) (Cont.)</vt:lpstr>
      <vt:lpstr>Characteristics of behavioural addictions  (Grüsser and Thalemann, NIH) (Cont.)</vt:lpstr>
      <vt:lpstr>Life cycle of Autogynephilic Addiction</vt:lpstr>
      <vt:lpstr>Life cycle of Autogynephilic Addiction (cont.)</vt:lpstr>
      <vt:lpstr>Objective Tests for Autogynephilic Addiction</vt:lpstr>
      <vt:lpstr>Male-to-female ratios of behavioral addictions</vt:lpstr>
      <vt:lpstr>Case Study: Michael, a.k.a., Mickey, (Dr. Elise Shore)</vt:lpstr>
      <vt:lpstr>Case Study: Michael, a.k.a., Mickey, (Dr. Elise Shore) (cont)</vt:lpstr>
      <vt:lpstr>Case Study: Michael, a.k.a., Mickey, (Dr. Elise Shore) (cont)</vt:lpstr>
      <vt:lpstr>Case Study: Michael, a.k.a., Mickey, (Dr. Elise Shore) (cont)</vt:lpstr>
      <vt:lpstr>Case Study: Michael, a.k.a., Mickey, (Dr. Elise Shore) (cont)</vt:lpstr>
      <vt:lpstr>Case Study: Michael, a.k.a., Mickey, (Dr. Elise Shore) (cont)</vt:lpstr>
      <vt:lpstr>Case Study: #15, (Dr. Jan Wålinder) (cont)</vt:lpstr>
      <vt:lpstr>Case Study: #15, (Dr. Jan Wålinder) (cont)</vt:lpstr>
      <vt:lpstr>Case Study: #15, (Dr. Jan Wålinder) (cont.)</vt:lpstr>
      <vt:lpstr>Case Study: #15, (Dr. Jan Wålinder) (cont.)</vt:lpstr>
      <vt:lpstr>Case Study: #15, (Dr. Jan Wålinder) (cont.)</vt:lpstr>
      <vt:lpstr>Case Study: G (Pichler)</vt:lpstr>
      <vt:lpstr>Case Study: G (Pichler)</vt:lpstr>
      <vt:lpstr>Case Study: G (Pichler)</vt:lpstr>
      <vt:lpstr>Case Study: G (Pichler)</vt:lpstr>
      <vt:lpstr>Case Study: G (Pichler)</vt:lpstr>
      <vt:lpstr>Case Study: G (Pichler)</vt:lpstr>
      <vt:lpstr>Case Study: G (Pichler)</vt:lpstr>
      <vt:lpstr>Illustrations of Autogynephilic Addiction, Phase 1, Contraction</vt:lpstr>
      <vt:lpstr>Illustrations of Autogynephilic Addiction, Phase 1, Contraction (cont.)</vt:lpstr>
      <vt:lpstr>Illustrations of Autogynephilic Addiction, Phase 1, Contraction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Autogynephilic Addiction</dc:title>
  <dc:creator>Gregory</dc:creator>
  <cp:lastModifiedBy>Gregory</cp:lastModifiedBy>
  <cp:revision>59</cp:revision>
  <cp:lastPrinted>2015-09-11T02:16:02Z</cp:lastPrinted>
  <dcterms:created xsi:type="dcterms:W3CDTF">2015-09-08T20:52:40Z</dcterms:created>
  <dcterms:modified xsi:type="dcterms:W3CDTF">2015-10-28T05:09:16Z</dcterms:modified>
</cp:coreProperties>
</file>